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258" r:id="rId2"/>
    <p:sldId id="260" r:id="rId3"/>
    <p:sldId id="262" r:id="rId4"/>
    <p:sldId id="351" r:id="rId5"/>
    <p:sldId id="365" r:id="rId6"/>
    <p:sldId id="378" r:id="rId7"/>
    <p:sldId id="379" r:id="rId8"/>
    <p:sldId id="369" r:id="rId9"/>
    <p:sldId id="368" r:id="rId10"/>
    <p:sldId id="370" r:id="rId11"/>
    <p:sldId id="371" r:id="rId12"/>
    <p:sldId id="352" r:id="rId13"/>
    <p:sldId id="353" r:id="rId14"/>
    <p:sldId id="354" r:id="rId15"/>
    <p:sldId id="364" r:id="rId16"/>
    <p:sldId id="355" r:id="rId17"/>
    <p:sldId id="356" r:id="rId18"/>
    <p:sldId id="322" r:id="rId19"/>
    <p:sldId id="328" r:id="rId20"/>
    <p:sldId id="261" r:id="rId21"/>
    <p:sldId id="372" r:id="rId22"/>
    <p:sldId id="323" r:id="rId23"/>
    <p:sldId id="363" r:id="rId24"/>
    <p:sldId id="306" r:id="rId25"/>
    <p:sldId id="307" r:id="rId26"/>
    <p:sldId id="308" r:id="rId27"/>
    <p:sldId id="319" r:id="rId28"/>
    <p:sldId id="279" r:id="rId29"/>
    <p:sldId id="318" r:id="rId30"/>
    <p:sldId id="320" r:id="rId31"/>
    <p:sldId id="321" r:id="rId32"/>
    <p:sldId id="309" r:id="rId33"/>
    <p:sldId id="310" r:id="rId34"/>
    <p:sldId id="317" r:id="rId35"/>
    <p:sldId id="316" r:id="rId36"/>
    <p:sldId id="312" r:id="rId37"/>
    <p:sldId id="311" r:id="rId38"/>
    <p:sldId id="313" r:id="rId39"/>
    <p:sldId id="282" r:id="rId40"/>
    <p:sldId id="314" r:id="rId41"/>
    <p:sldId id="315" r:id="rId42"/>
    <p:sldId id="324" r:id="rId43"/>
    <p:sldId id="343" r:id="rId44"/>
    <p:sldId id="325" r:id="rId45"/>
    <p:sldId id="344" r:id="rId46"/>
    <p:sldId id="326" r:id="rId47"/>
    <p:sldId id="329" r:id="rId48"/>
    <p:sldId id="330" r:id="rId49"/>
    <p:sldId id="332" r:id="rId50"/>
    <p:sldId id="331" r:id="rId51"/>
    <p:sldId id="346" r:id="rId52"/>
    <p:sldId id="348" r:id="rId53"/>
    <p:sldId id="347" r:id="rId54"/>
    <p:sldId id="361" r:id="rId55"/>
    <p:sldId id="350" r:id="rId56"/>
    <p:sldId id="357" r:id="rId57"/>
    <p:sldId id="349" r:id="rId58"/>
    <p:sldId id="358" r:id="rId59"/>
    <p:sldId id="359" r:id="rId60"/>
    <p:sldId id="360" r:id="rId61"/>
    <p:sldId id="373" r:id="rId62"/>
    <p:sldId id="380" r:id="rId63"/>
    <p:sldId id="339" r:id="rId64"/>
    <p:sldId id="366" r:id="rId65"/>
    <p:sldId id="367" r:id="rId66"/>
    <p:sldId id="340" r:id="rId67"/>
    <p:sldId id="341" r:id="rId68"/>
    <p:sldId id="381" r:id="rId69"/>
    <p:sldId id="382" r:id="rId70"/>
    <p:sldId id="374" r:id="rId71"/>
    <p:sldId id="375" r:id="rId72"/>
    <p:sldId id="376" r:id="rId73"/>
    <p:sldId id="362" r:id="rId74"/>
    <p:sldId id="345" r:id="rId7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8" autoAdjust="0"/>
    <p:restoredTop sz="86938" autoAdjust="0"/>
  </p:normalViewPr>
  <p:slideViewPr>
    <p:cSldViewPr>
      <p:cViewPr varScale="1">
        <p:scale>
          <a:sx n="75" d="100"/>
          <a:sy n="75" d="100"/>
        </p:scale>
        <p:origin x="-11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7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24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2F21E78-474C-495E-BB33-C670999D64BA}" type="datetimeFigureOut">
              <a:rPr lang="pt-BR" smtClean="0"/>
              <a:t>28/08/2017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4371350-05EC-4276-B6C8-36B3F02388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96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antipod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searchmobilecomputing.techtarget.com/definition/IEEE-802-Wireless-Standards-Fast-Reference" TargetMode="External"/><Relationship Id="rId3" Type="http://schemas.openxmlformats.org/officeDocument/2006/relationships/hyperlink" Target="http://searchnetworking.techtarget.com/definition/Ethernet" TargetMode="External"/><Relationship Id="rId7" Type="http://schemas.openxmlformats.org/officeDocument/2006/relationships/hyperlink" Target="http://searchmobilecomputing.techtarget.com/definition/Complementary-Code-Keyin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searchnetworking.techtarget.com/definition/phase-shift-keying" TargetMode="External"/><Relationship Id="rId5" Type="http://schemas.openxmlformats.org/officeDocument/2006/relationships/hyperlink" Target="http://searchnetworking.techtarget.com/definition/CSMA-CA" TargetMode="External"/><Relationship Id="rId4" Type="http://schemas.openxmlformats.org/officeDocument/2006/relationships/hyperlink" Target="http://searchnetworking.techtarget.com/definition/protocol" TargetMode="External"/><Relationship Id="rId9" Type="http://schemas.openxmlformats.org/officeDocument/2006/relationships/hyperlink" Target="http://www.merriam-webster.com/dictionary/antipodes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Matem%C3%A1tic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t.wikipedia.org/wiki/Axioma" TargetMode="External"/><Relationship Id="rId4" Type="http://schemas.openxmlformats.org/officeDocument/2006/relationships/hyperlink" Target="https://pt.wikipedia.org/wiki/Prova_matem%C3%A1tica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 </a:t>
            </a:r>
            <a:r>
              <a:rPr lang="pt-BR" dirty="0" err="1" smtClean="0"/>
              <a:t>Couch</a:t>
            </a:r>
            <a:r>
              <a:rPr lang="pt-BR" dirty="0" smtClean="0"/>
              <a:t> II, 5th Ed, p. 231 e 232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espectro de AM, DSB-SC e SSB foram avaliados e pode-se obter</a:t>
            </a:r>
            <a:r>
              <a:rPr lang="pt-BR" baseline="0" dirty="0" smtClean="0"/>
              <a:t> fórmulas relativamente simples que relacionam S(f) e M(f), o que já não é caso para PM e FM pois o envelope complexo g(t) é função não linear de m(t).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https://awrcorp.com/download/faq/english/docs/VSS_Modeling_Guide/CH1.htm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Estudo</a:t>
            </a:r>
            <a:r>
              <a:rPr lang="pt-BR" baseline="0" dirty="0" smtClean="0"/>
              <a:t> da interferência intersimbólica.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Antipodal:  </a:t>
            </a:r>
            <a:r>
              <a:rPr lang="pt-BR" sz="1200" b="0" i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adjectivo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pt-BR" sz="1200" b="0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an·ti·po·dal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pt-BR" sz="1200" b="1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1" i="0" kern="1200" cap="small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endParaRPr lang="pt-BR" sz="1200" b="1" i="0" kern="120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De ou relacionado a </a:t>
            </a:r>
            <a:r>
              <a:rPr lang="pt-BR" sz="1200" b="0" i="0" u="none" strike="noStrike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antípodes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e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specificamente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situado no lado oposto</a:t>
            </a:r>
            <a:r>
              <a:rPr lang="pt-BR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Terra ou da Lua 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&lt;um meridiano 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&lt;um continente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Diametricamente oposto &lt;um ponto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 uma esfera&gt;</a:t>
            </a: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Inteiramente</a:t>
            </a:r>
            <a:r>
              <a:rPr lang="pt-BR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oposto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&lt;um sistema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à democracia&gt;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802.11 specifications use the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Ethernet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protocol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Carrier Sense Multiple Access with Collision Avoidance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CSMA/CA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path sharing. The original modulation used in 802.11 was phase-shift keying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PSK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However, other schemes, such as complementary code keying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are used in some of the newer specifications. The newer modulation methods provide higher data speed and reduced vulnerability to interference.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802.11 specifications are summarized in our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IEEE 802 Wireless Standards: Fast Reference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http://searchmobilecomputing.techtarget.com/definition/80211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endParaRPr lang="pt-BR" sz="1200" b="0" i="0" kern="120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Antipodal:  </a:t>
            </a:r>
            <a:r>
              <a:rPr lang="pt-BR" sz="1200" b="0" i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adjectivo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pt-BR" sz="1200" b="0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an·ti·po·dal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pt-BR" sz="1200" b="1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1" i="0" kern="1200" cap="small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endParaRPr lang="pt-BR" sz="1200" b="1" i="0" kern="120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De ou relacionado a </a:t>
            </a:r>
            <a:r>
              <a:rPr lang="pt-BR" sz="1200" b="0" i="0" u="none" strike="noStrike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antípodes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e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specificamente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situado no lado oposto</a:t>
            </a:r>
            <a:r>
              <a:rPr lang="pt-BR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Terra ou da Lua 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&lt;um meridiano 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&lt;um continente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Diametricamente oposto &lt;um ponto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 uma esfera&gt;</a:t>
            </a:r>
          </a:p>
          <a:p>
            <a:r>
              <a:rPr lang="pt-BR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pt-BR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Inteiramente</a:t>
            </a:r>
            <a:r>
              <a:rPr lang="pt-BR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oposto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&lt;um sistema </a:t>
            </a:r>
            <a:r>
              <a:rPr lang="pt-BR" sz="1200" b="0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antipodal</a:t>
            </a:r>
            <a:r>
              <a:rPr lang="pt-B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à democracia&gt;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https://awrcorp.com/download/faq/english/docs/VSS_Modeling_Guide/CH1.htm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Apostila</a:t>
            </a:r>
            <a:r>
              <a:rPr lang="pt-BR" baseline="0" dirty="0" smtClean="0"/>
              <a:t> Prof. </a:t>
            </a:r>
            <a:r>
              <a:rPr lang="pt-BR" baseline="0" dirty="0" err="1" smtClean="0"/>
              <a:t>Sakane</a:t>
            </a:r>
            <a:r>
              <a:rPr lang="pt-BR" baseline="0" dirty="0" smtClean="0"/>
              <a:t>, "Princípios de Telecomunicações – Notas de Aula", ITA, 1997.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Digital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Analog</a:t>
            </a:r>
            <a:r>
              <a:rPr lang="pt-BR" dirty="0" smtClean="0"/>
              <a:t> Communication Systems, Leon W.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Couch</a:t>
            </a:r>
            <a:r>
              <a:rPr lang="pt-BR" baseline="0" dirty="0" smtClean="0"/>
              <a:t> III, 5th Ed, Prentice Hall. P.334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Digital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Analog</a:t>
            </a:r>
            <a:r>
              <a:rPr lang="pt-BR" dirty="0" smtClean="0"/>
              <a:t> Communication Systems, Leon W.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Couch</a:t>
            </a:r>
            <a:r>
              <a:rPr lang="pt-BR" baseline="0" dirty="0" smtClean="0"/>
              <a:t> III, 5th Ed, Prentice Hall. P.334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Digital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Analog</a:t>
            </a:r>
            <a:r>
              <a:rPr lang="pt-BR" dirty="0" smtClean="0"/>
              <a:t> Communication Systems, Leon W.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Couch</a:t>
            </a:r>
            <a:r>
              <a:rPr lang="pt-BR" baseline="0" dirty="0" smtClean="0"/>
              <a:t> III, 5th Ed, Prentice Hall. P.334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https://awrcorp.com/download/faq/english/docs/VSS_Modeling_Guide/CH1.htm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http://www.ni.com/tutorial/5487/en/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https://awrcorp.com/download/faq/english/docs/VSS_Modeling_Guide/CH1.htm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Livro-texto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Em palavras: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t-BR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transmissão do símbolo 1 aumenta a fase do sinal MSK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por </a:t>
            </a:r>
            <a:r>
              <a:rPr lang="pt-BR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 radianos;</a:t>
            </a:r>
          </a:p>
          <a:p>
            <a:r>
              <a:rPr lang="pt-BR" dirty="0" smtClean="0"/>
              <a:t>E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t-BR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transmissão do símbolo 1 diminui</a:t>
            </a:r>
            <a:r>
              <a:rPr lang="pt-BR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fase do sinal MSK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por </a:t>
            </a:r>
            <a:r>
              <a:rPr lang="pt-BR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 radianos.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Haykin</a:t>
            </a:r>
            <a:r>
              <a:rPr lang="pt-BR" baseline="0" dirty="0" smtClean="0"/>
              <a:t> &amp; </a:t>
            </a:r>
            <a:r>
              <a:rPr lang="pt-BR" baseline="0" dirty="0" err="1" smtClean="0"/>
              <a:t>Moher</a:t>
            </a:r>
            <a:r>
              <a:rPr lang="pt-BR" baseline="0" dirty="0" smtClean="0"/>
              <a:t>, p. 295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Karl David </a:t>
            </a:r>
            <a:r>
              <a:rPr lang="en-US" dirty="0" err="1" smtClean="0"/>
              <a:t>Vea</a:t>
            </a:r>
            <a:r>
              <a:rPr lang="en-US" dirty="0" smtClean="0"/>
              <a:t>;</a:t>
            </a:r>
            <a:r>
              <a:rPr lang="en-US" baseline="0" dirty="0" smtClean="0"/>
              <a:t> "</a:t>
            </a:r>
            <a:r>
              <a:rPr lang="en-US" dirty="0" smtClean="0"/>
              <a:t>NUTS: Ground station with GNU Radio and USRP", dis.;</a:t>
            </a:r>
            <a:r>
              <a:rPr lang="en-US" baseline="0" dirty="0" smtClean="0"/>
              <a:t> Norwegian University of Science and Technology; 2015; p.15.</a:t>
            </a:r>
          </a:p>
          <a:p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smtClean="0"/>
              <a:t> c:\desktop\SDR\artigos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4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Teorema: (subst. masc.) Proposição que pode ser demonstrada por meio de um processo lógico.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atemática"/>
              </a:rPr>
              <a:t>matemática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teorema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uma afirmação que pode ser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ova matemática"/>
              </a:rPr>
              <a:t>provada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como verdadeira, por meio de outras afirmações já demonstradas, como outros teoremas, juntamente com afirmações anteriormente aceitas (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xioma"/>
              </a:rPr>
              <a:t>axiomas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https://awrcorp.com/download/faq/english/docs/VSS_Modeling_Guide/CH1.htm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71350-05EC-4276-B6C8-36B3F023888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5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609600" y="2667000"/>
            <a:ext cx="7772400" cy="990600"/>
          </a:xfrm>
          <a:effectLst>
            <a:outerShdw dist="53882" dir="2700000" algn="ctr" rotWithShape="0">
              <a:srgbClr val="000000"/>
            </a:outerShdw>
          </a:effectLst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t-BR" altLang="pt-BR" noProof="0" smtClean="0"/>
              <a:t>Clique para editar o título mestre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295400" y="39624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pt-BR" altLang="pt-BR" noProof="0" smtClean="0"/>
              <a:t>Clique para editar o estilo do subtítulo mestre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9229AFA-30C0-4B02-9C2A-B133B48975C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F6C0D-60F4-49C1-801D-C01D83811B0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4361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67624-3179-4C4B-A4ED-9033AC5B27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036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pt-BR" smtClean="0"/>
              <a:t>Clique no ícone para adicionar tabela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1122030D-5B3B-4FEC-A39D-EC1AB7952D7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083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162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568901"/>
            <a:ext cx="2133600" cy="244475"/>
          </a:xfrm>
        </p:spPr>
        <p:txBody>
          <a:bodyPr/>
          <a:lstStyle>
            <a:lvl1pPr>
              <a:defRPr sz="11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568901"/>
            <a:ext cx="2895600" cy="244475"/>
          </a:xfrm>
        </p:spPr>
        <p:txBody>
          <a:bodyPr/>
          <a:lstStyle>
            <a:lvl1pPr>
              <a:defRPr sz="11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568901"/>
            <a:ext cx="2133600" cy="244475"/>
          </a:xfrm>
        </p:spPr>
        <p:txBody>
          <a:bodyPr/>
          <a:lstStyle>
            <a:lvl1pPr>
              <a:defRPr sz="11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95D36C04-924B-4B13-B340-49B26E1D54E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17138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66DED-5FA9-40EC-9CAD-836A8055FFC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981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0462E-8AF7-4149-BAAF-A05BF88B8D3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393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288A2F-23A6-40C8-ADC6-565928CA80B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530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A88E62-7384-4C00-9B1E-6BE330B585D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96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51767-13A0-4B16-991F-13589BA39A2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2471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E143F-B60F-4444-9D00-BB9CE422B54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6970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88C1BB-373B-4955-9806-CE8DD2A056C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8441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texto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43F562CA-C399-4CC0-B3D9-22A807BE07F3}" type="slidenum">
              <a:rPr lang="pt-BR" altLang="pt-BR"/>
              <a:pPr/>
              <a:t>‹nº›</a:t>
            </a:fld>
            <a:endParaRPr lang="pt-BR" altLang="pt-BR"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32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31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24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41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6.wmf"/><Relationship Id="rId5" Type="http://schemas.openxmlformats.org/officeDocument/2006/relationships/image" Target="../media/image24.wmf"/><Relationship Id="rId15" Type="http://schemas.openxmlformats.org/officeDocument/2006/relationships/image" Target="../media/image38.wmf"/><Relationship Id="rId23" Type="http://schemas.openxmlformats.org/officeDocument/2006/relationships/image" Target="../media/image42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31.bin"/><Relationship Id="rId3" Type="http://schemas.openxmlformats.org/officeDocument/2006/relationships/image" Target="../media/image48.gi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5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8.wmf"/><Relationship Id="rId10" Type="http://schemas.openxmlformats.org/officeDocument/2006/relationships/image" Target="../media/image73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74.wmf"/><Relationship Id="rId10" Type="http://schemas.openxmlformats.org/officeDocument/2006/relationships/image" Target="../media/image77.pn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47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8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62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8.png"/><Relationship Id="rId11" Type="http://schemas.openxmlformats.org/officeDocument/2006/relationships/oleObject" Target="../embeddings/oleObject61.bin"/><Relationship Id="rId5" Type="http://schemas.openxmlformats.org/officeDocument/2006/relationships/image" Target="../media/image97.png"/><Relationship Id="rId10" Type="http://schemas.openxmlformats.org/officeDocument/2006/relationships/image" Target="../media/image93.wmf"/><Relationship Id="rId4" Type="http://schemas.openxmlformats.org/officeDocument/2006/relationships/image" Target="../media/image96.png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9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../_lab/lab.3%20-%20Banda%20Passante/b_psk.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4.wmf"/><Relationship Id="rId12" Type="http://schemas.openxmlformats.org/officeDocument/2006/relationships/image" Target="../media/image106.wmf"/><Relationship Id="rId1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103.wmf"/><Relationship Id="rId15" Type="http://schemas.openxmlformats.org/officeDocument/2006/relationships/image" Target="../media/image107.wmf"/><Relationship Id="rId10" Type="http://schemas.openxmlformats.org/officeDocument/2006/relationships/image" Target="../media/image105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9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04.wmf"/><Relationship Id="rId12" Type="http://schemas.openxmlformats.org/officeDocument/2006/relationships/image" Target="../media/image106.wmf"/><Relationship Id="rId1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png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103.wmf"/><Relationship Id="rId15" Type="http://schemas.openxmlformats.org/officeDocument/2006/relationships/image" Target="../media/image107.wmf"/><Relationship Id="rId10" Type="http://schemas.openxmlformats.org/officeDocument/2006/relationships/image" Target="../media/image105.wmf"/><Relationship Id="rId4" Type="http://schemas.openxmlformats.org/officeDocument/2006/relationships/oleObject" Target="../embeddings/oleObject68.bin"/><Relationship Id="rId9" Type="http://schemas.openxmlformats.org/officeDocument/2006/relationships/oleObject" Target="../embeddings/oleObject70.bin"/><Relationship Id="rId14" Type="http://schemas.openxmlformats.org/officeDocument/2006/relationships/oleObject" Target="../embeddings/oleObject72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2.png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7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7.png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7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75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32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80056" y="2852936"/>
            <a:ext cx="6150496" cy="990600"/>
          </a:xfrm>
        </p:spPr>
        <p:txBody>
          <a:bodyPr/>
          <a:lstStyle/>
          <a:p>
            <a:r>
              <a:rPr lang="pt-BR" altLang="pt-BR" sz="4000" b="0" dirty="0" smtClean="0"/>
              <a:t>Transmissão Digital</a:t>
            </a:r>
            <a:br>
              <a:rPr lang="pt-BR" altLang="pt-BR" sz="4000" b="0" dirty="0" smtClean="0"/>
            </a:br>
            <a:r>
              <a:rPr lang="pt-BR" altLang="pt-BR" sz="4000" b="0" dirty="0" smtClean="0"/>
              <a:t>em Banda Passante</a:t>
            </a:r>
            <a:endParaRPr lang="pt-BR" altLang="pt-BR" sz="4000" b="0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467944" y="4941168"/>
            <a:ext cx="4280520" cy="1872208"/>
          </a:xfrm>
        </p:spPr>
        <p:txBody>
          <a:bodyPr/>
          <a:lstStyle/>
          <a:p>
            <a:r>
              <a:rPr lang="pt-BR" altLang="pt-BR" sz="24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Prof. Cláudio A. Fleury</a:t>
            </a:r>
          </a:p>
          <a:p>
            <a:endParaRPr lang="pt-BR" altLang="pt-BR" sz="1800" dirty="0" smtClean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endParaRPr lang="pt-BR" altLang="pt-BR" sz="1800" dirty="0" smtClean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r>
              <a:rPr lang="pt-BR" altLang="pt-BR" sz="18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Mai-2016</a:t>
            </a:r>
            <a:endParaRPr lang="pt-BR" altLang="pt-BR" sz="18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black">
          <a:xfrm>
            <a:off x="35496" y="980728"/>
            <a:ext cx="524867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altLang="pt-BR" kern="0" dirty="0" smtClean="0"/>
              <a:t>Sistemas de Comunicação</a:t>
            </a:r>
            <a:endParaRPr lang="pt-BR" altLang="pt-BR" kern="0" dirty="0"/>
          </a:p>
        </p:txBody>
      </p:sp>
      <p:pic>
        <p:nvPicPr>
          <p:cNvPr id="67586" name="Picture 2" descr="http://image.slidesharecdn.com/presentationdefcon-150808191255-lva1-app6892/95/def-con-23-spread-spectrum-satcom-hacking-attacking-the-globalstar-simplex-data-service-28-638.jpg?cb=14393287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37112"/>
            <a:ext cx="371690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http://image.slidesharecdn.com/presentationdefcon-150808191255-lva1-app6892/95/def-con-23-spread-spectrum-satcom-hacking-attacking-the-globalstar-simplex-data-service-20-638.jpg?cb=143932879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6"/>
          <a:stretch/>
        </p:blipFill>
        <p:spPr bwMode="auto">
          <a:xfrm>
            <a:off x="5148064" y="75234"/>
            <a:ext cx="3862593" cy="229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Representação Envelope Complexo</a:t>
            </a:r>
          </a:p>
          <a:p>
            <a:pPr lvl="1"/>
            <a:r>
              <a:rPr lang="pt-BR" sz="2000" dirty="0" smtClean="0"/>
              <a:t>Abordagem prática</a:t>
            </a:r>
          </a:p>
          <a:p>
            <a:pPr lvl="2"/>
            <a:r>
              <a:rPr lang="pt-BR" sz="1600" dirty="0" smtClean="0"/>
              <a:t>Considere um </a:t>
            </a:r>
            <a:r>
              <a:rPr lang="pt-BR" sz="1600" dirty="0"/>
              <a:t>sinal </a:t>
            </a:r>
            <a:r>
              <a:rPr lang="pt-BR" sz="1600" dirty="0" smtClean="0"/>
              <a:t>modulado </a:t>
            </a:r>
            <a:r>
              <a:rPr lang="pt-BR" sz="1600" dirty="0"/>
              <a:t>banda estreita </a:t>
            </a:r>
            <a:r>
              <a:rPr lang="pt-BR" sz="1600" dirty="0" smtClean="0"/>
              <a:t>centrado em uma </a:t>
            </a:r>
            <a:r>
              <a:rPr lang="pt-BR" sz="1600" dirty="0"/>
              <a:t>portadora </a:t>
            </a:r>
            <a:r>
              <a:rPr lang="pt-BR" sz="1600" dirty="0" smtClean="0"/>
              <a:t>senoidal </a:t>
            </a:r>
            <a:r>
              <a:rPr lang="pt-BR" sz="1600" dirty="0"/>
              <a:t>de alta frequência </a:t>
            </a:r>
            <a:r>
              <a:rPr lang="pt-BR" sz="1600" i="1" dirty="0" err="1" smtClean="0"/>
              <a:t>f</a:t>
            </a:r>
            <a:r>
              <a:rPr lang="pt-BR" sz="1600" i="1" baseline="-25000" dirty="0" err="1" smtClean="0"/>
              <a:t>c</a:t>
            </a:r>
            <a:r>
              <a:rPr lang="pt-BR" sz="1600" dirty="0" smtClean="0"/>
              <a:t>. Tal sinal pode </a:t>
            </a:r>
            <a:r>
              <a:rPr lang="pt-BR" sz="1600" dirty="0"/>
              <a:t>ser expresso </a:t>
            </a:r>
            <a:r>
              <a:rPr lang="pt-BR" sz="1600" dirty="0" smtClean="0"/>
              <a:t>como:</a:t>
            </a: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 smtClean="0"/>
              <a:t>em que </a:t>
            </a:r>
            <a:r>
              <a:rPr lang="pt-BR" sz="16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6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16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6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600" dirty="0"/>
              <a:t> e </a:t>
            </a:r>
            <a:r>
              <a:rPr lang="pt-BR" sz="16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6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s</a:t>
            </a:r>
            <a:r>
              <a:rPr lang="pt-BR" sz="16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6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600" dirty="0" smtClean="0"/>
              <a:t> </a:t>
            </a:r>
            <a:r>
              <a:rPr lang="pt-BR" sz="1600" dirty="0"/>
              <a:t>são </a:t>
            </a:r>
            <a:r>
              <a:rPr lang="pt-BR" sz="1600" dirty="0" smtClean="0"/>
              <a:t>sinais reais do tipo passa baixa </a:t>
            </a:r>
            <a:r>
              <a:rPr lang="pt-BR" sz="1600" dirty="0"/>
              <a:t>ou </a:t>
            </a:r>
            <a:r>
              <a:rPr lang="pt-BR" sz="1600" dirty="0" smtClean="0"/>
              <a:t>banda </a:t>
            </a:r>
            <a:r>
              <a:rPr lang="pt-BR" sz="1600" dirty="0"/>
              <a:t>base que representam o sinal de modulação da portadora. Eles têm uma largura de banda muito </a:t>
            </a:r>
            <a:r>
              <a:rPr lang="pt-BR" sz="1600" dirty="0" smtClean="0"/>
              <a:t>menor do </a:t>
            </a:r>
            <a:r>
              <a:rPr lang="pt-BR" sz="1600" dirty="0"/>
              <a:t>que a frequência central. </a:t>
            </a:r>
            <a:r>
              <a:rPr lang="pt-BR" sz="1600" b="1" i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600" b="1" i="1" baseline="-250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6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600" dirty="0" smtClean="0"/>
              <a:t> </a:t>
            </a:r>
            <a:r>
              <a:rPr lang="pt-BR" sz="1600" dirty="0"/>
              <a:t>e </a:t>
            </a:r>
            <a:r>
              <a:rPr lang="pt-BR" sz="16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6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s</a:t>
            </a:r>
            <a:r>
              <a:rPr lang="pt-BR" sz="16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6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600" dirty="0" smtClean="0"/>
              <a:t> </a:t>
            </a:r>
            <a:r>
              <a:rPr lang="pt-BR" sz="1600" dirty="0"/>
              <a:t>são </a:t>
            </a:r>
            <a:r>
              <a:rPr lang="pt-BR" sz="1600" dirty="0" smtClean="0"/>
              <a:t>as componentes em </a:t>
            </a:r>
            <a:r>
              <a:rPr lang="pt-BR" sz="1600" dirty="0"/>
              <a:t>fase e em quadratura </a:t>
            </a:r>
            <a:r>
              <a:rPr lang="pt-BR" sz="1600" dirty="0" smtClean="0"/>
              <a:t>(</a:t>
            </a:r>
            <a:r>
              <a:rPr lang="pt-BR" sz="1600" dirty="0"/>
              <a:t>I e Q), respectivamente, do sinal real </a:t>
            </a:r>
            <a:r>
              <a:rPr lang="pt-BR" sz="1600" dirty="0" smtClean="0"/>
              <a:t>banda </a:t>
            </a:r>
            <a:r>
              <a:rPr lang="pt-BR" sz="1600" dirty="0"/>
              <a:t>passante </a:t>
            </a:r>
            <a:r>
              <a:rPr lang="pt-BR" sz="16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600" b="1" i="1" baseline="-25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pt-BR" sz="16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6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600" dirty="0" smtClean="0"/>
              <a:t>. </a:t>
            </a:r>
            <a:br>
              <a:rPr lang="pt-BR" sz="1600" dirty="0" smtClean="0"/>
            </a:b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Se o envelope complexo for representado </a:t>
            </a:r>
            <a:r>
              <a:rPr lang="pt-BR" sz="1600" dirty="0"/>
              <a:t>por:</a:t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/>
              <a:t>e </a:t>
            </a:r>
            <a:r>
              <a:rPr lang="pt-BR" sz="1600" dirty="0" smtClean="0"/>
              <a:t>multiplicado </a:t>
            </a:r>
            <a:r>
              <a:rPr lang="pt-BR" sz="1600" dirty="0"/>
              <a:t>pelo termo </a:t>
            </a:r>
            <a:r>
              <a:rPr lang="pt-BR" sz="1600" i="1" dirty="0">
                <a:latin typeface="Times New Roman" panose="02020603050405020304" pitchFamily="18" charset="0"/>
              </a:rPr>
              <a:t>e</a:t>
            </a:r>
            <a:r>
              <a:rPr lang="pt-BR" sz="1600" i="1" baseline="30000" dirty="0">
                <a:latin typeface="Times New Roman" panose="02020603050405020304" pitchFamily="18" charset="0"/>
              </a:rPr>
              <a:t>j2π</a:t>
            </a:r>
            <a:r>
              <a:rPr lang="pt-BR" sz="1600" i="1" baseline="30000" dirty="0" err="1">
                <a:latin typeface="Times New Roman" panose="02020603050405020304" pitchFamily="18" charset="0"/>
              </a:rPr>
              <a:t>fct</a:t>
            </a:r>
            <a:r>
              <a:rPr lang="pt-BR" sz="1600" dirty="0"/>
              <a:t>, o argumento de </a:t>
            </a:r>
            <a:r>
              <a:rPr lang="pt-BR" sz="1600" dirty="0" smtClean="0"/>
              <a:t>Re{ } será:</a:t>
            </a:r>
            <a:br>
              <a:rPr lang="pt-BR" sz="1600" dirty="0" smtClean="0"/>
            </a:b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então                                    </a:t>
            </a:r>
            <a:r>
              <a:rPr lang="pt-BR" sz="1600" dirty="0"/>
              <a:t>será:</a:t>
            </a:r>
            <a:br>
              <a:rPr lang="pt-BR" sz="1600" dirty="0"/>
            </a:br>
            <a:r>
              <a:rPr lang="pt-BR" sz="900" dirty="0"/>
              <a:t/>
            </a:r>
            <a:br>
              <a:rPr lang="pt-BR" sz="900" dirty="0"/>
            </a:br>
            <a:r>
              <a:rPr lang="pt-BR" sz="1600" dirty="0" smtClean="0"/>
              <a:t>mostrando </a:t>
            </a:r>
            <a:r>
              <a:rPr lang="pt-BR" sz="1600" dirty="0"/>
              <a:t>que, para um sinal </a:t>
            </a:r>
            <a:r>
              <a:rPr lang="pt-BR" sz="1600" dirty="0" smtClean="0"/>
              <a:t>modulado banda estreita, </a:t>
            </a:r>
            <a:r>
              <a:rPr lang="pt-BR" sz="1600" dirty="0"/>
              <a:t>a representação </a:t>
            </a:r>
            <a:r>
              <a:rPr lang="pt-BR" sz="1600" dirty="0" smtClean="0"/>
              <a:t>envelope complexo </a:t>
            </a:r>
            <a:r>
              <a:rPr lang="pt-BR" sz="1600" dirty="0"/>
              <a:t>é o mesmo que o sinal </a:t>
            </a:r>
            <a:r>
              <a:rPr lang="pt-BR" sz="1600" dirty="0" smtClean="0"/>
              <a:t>banda base </a:t>
            </a:r>
            <a:r>
              <a:rPr lang="pt-BR" sz="1600" dirty="0"/>
              <a:t>modulado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10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572000" y="692696"/>
            <a:ext cx="3960440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Casos especiais de sinalização modulada em ângulo</a:t>
            </a:r>
          </a:p>
        </p:txBody>
      </p:sp>
      <p:pic>
        <p:nvPicPr>
          <p:cNvPr id="94210" name="Picture 2" descr="https://awrcorp.com/download/faq/english/docs/VSS_Modeling_Guide/equations/ch1_eq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6912"/>
            <a:ext cx="3076575" cy="2476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4212" name="Picture 4" descr="https://awrcorp.com/download/faq/english/docs/VSS_Modeling_Guide/equations/ch1_eqn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84" y="4464470"/>
            <a:ext cx="1730245" cy="2242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4214" name="Picture 6" descr="https://awrcorp.com/download/faq/english/docs/VSS_Modeling_Guide/equations/ch1_eqn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301208"/>
            <a:ext cx="6038850" cy="2476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4216" name="Picture 8" descr="https://awrcorp.com/download/faq/english/docs/VSS_Modeling_Guide/equations/ch1_eqn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55" y="5674913"/>
            <a:ext cx="3000375" cy="247650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85036"/>
              </p:ext>
            </p:extLst>
          </p:nvPr>
        </p:nvGraphicFramePr>
        <p:xfrm>
          <a:off x="2339752" y="5638400"/>
          <a:ext cx="177641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5" name="Equação" r:id="rId8" imgW="1269720" imgH="228600" progId="Equation.3">
                  <p:embed/>
                </p:oleObj>
              </mc:Choice>
              <mc:Fallback>
                <p:oleObj name="Equação" r:id="rId8" imgW="1269720" imgH="228600" progId="Equation.3">
                  <p:embed/>
                  <p:pic>
                    <p:nvPicPr>
                      <p:cNvPr id="0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638400"/>
                        <a:ext cx="1776412" cy="320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25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Representação Envelope Complexo</a:t>
            </a:r>
          </a:p>
          <a:p>
            <a:pPr lvl="1"/>
            <a:r>
              <a:rPr lang="pt-BR" sz="2000" dirty="0" smtClean="0"/>
              <a:t>Abordagem prática</a:t>
            </a:r>
            <a:endParaRPr lang="pt-BR" sz="2000" dirty="0"/>
          </a:p>
          <a:p>
            <a:pPr lvl="2"/>
            <a:r>
              <a:rPr lang="pt-BR" sz="1600" dirty="0" smtClean="0"/>
              <a:t>Sinal QAM </a:t>
            </a:r>
            <a:r>
              <a:rPr lang="pt-BR" sz="1600" dirty="0"/>
              <a:t>com </a:t>
            </a:r>
            <a:r>
              <a:rPr lang="pt-BR" sz="1600" dirty="0" smtClean="0"/>
              <a:t>taxa </a:t>
            </a:r>
            <a:r>
              <a:rPr lang="pt-BR" sz="1600" dirty="0"/>
              <a:t>de dados de 100 MHz </a:t>
            </a:r>
            <a:r>
              <a:rPr lang="pt-BR" sz="1600" dirty="0" smtClean="0"/>
              <a:t>modula portadora </a:t>
            </a:r>
            <a:r>
              <a:rPr lang="pt-BR" sz="1600" dirty="0"/>
              <a:t>de 500 MHz. A curva azul é o </a:t>
            </a:r>
            <a:r>
              <a:rPr lang="pt-BR" sz="1600" dirty="0">
                <a:solidFill>
                  <a:srgbClr val="FFFF00"/>
                </a:solidFill>
              </a:rPr>
              <a:t>sinal </a:t>
            </a:r>
            <a:r>
              <a:rPr lang="pt-BR" sz="1600" dirty="0" smtClean="0">
                <a:solidFill>
                  <a:srgbClr val="FFFF00"/>
                </a:solidFill>
              </a:rPr>
              <a:t>banda </a:t>
            </a:r>
            <a:r>
              <a:rPr lang="pt-BR" sz="1600" dirty="0">
                <a:solidFill>
                  <a:srgbClr val="FFFF00"/>
                </a:solidFill>
              </a:rPr>
              <a:t>passante real</a:t>
            </a:r>
            <a:r>
              <a:rPr lang="pt-BR" sz="1600" dirty="0"/>
              <a:t>. As curvas </a:t>
            </a:r>
            <a:r>
              <a:rPr lang="pt-BR" sz="1600" dirty="0" smtClean="0"/>
              <a:t>em vermelho </a:t>
            </a:r>
            <a:r>
              <a:rPr lang="pt-BR" sz="1600" dirty="0"/>
              <a:t>e </a:t>
            </a:r>
            <a:r>
              <a:rPr lang="pt-BR" sz="1600" dirty="0" smtClean="0"/>
              <a:t>em magenta </a:t>
            </a:r>
            <a:r>
              <a:rPr lang="pt-BR" sz="1600" dirty="0"/>
              <a:t>são </a:t>
            </a:r>
            <a:r>
              <a:rPr lang="pt-BR" sz="1600" dirty="0" smtClean="0"/>
              <a:t>as </a:t>
            </a:r>
            <a:r>
              <a:rPr lang="pt-BR" sz="1600" dirty="0"/>
              <a:t>componentes </a:t>
            </a:r>
            <a:r>
              <a:rPr lang="pt-BR" sz="1600" dirty="0" smtClean="0"/>
              <a:t>real </a:t>
            </a:r>
            <a:r>
              <a:rPr lang="pt-BR" sz="1600" dirty="0"/>
              <a:t>e </a:t>
            </a:r>
            <a:r>
              <a:rPr lang="pt-BR" sz="1600" dirty="0" smtClean="0"/>
              <a:t>imaginária </a:t>
            </a:r>
            <a:r>
              <a:rPr lang="pt-BR" sz="1600" dirty="0"/>
              <a:t>do </a:t>
            </a:r>
            <a:r>
              <a:rPr lang="pt-BR" sz="1600" dirty="0">
                <a:solidFill>
                  <a:srgbClr val="FFFF00"/>
                </a:solidFill>
              </a:rPr>
              <a:t>sinal </a:t>
            </a:r>
            <a:r>
              <a:rPr lang="pt-BR" sz="1600" dirty="0" smtClean="0">
                <a:solidFill>
                  <a:srgbClr val="FFFF00"/>
                </a:solidFill>
              </a:rPr>
              <a:t>envelope </a:t>
            </a:r>
            <a:r>
              <a:rPr lang="pt-BR" sz="1600" dirty="0">
                <a:solidFill>
                  <a:srgbClr val="FFFF00"/>
                </a:solidFill>
              </a:rPr>
              <a:t>complexo</a:t>
            </a:r>
            <a:r>
              <a:rPr lang="pt-BR" sz="1600" dirty="0"/>
              <a:t>. A linha verde representa a </a:t>
            </a:r>
            <a:r>
              <a:rPr lang="pt-BR" sz="1600" dirty="0" smtClean="0"/>
              <a:t>magnitude do sinal envelope complexo. </a:t>
            </a:r>
            <a:r>
              <a:rPr lang="pt-BR" sz="1600" dirty="0"/>
              <a:t>O gráfico </a:t>
            </a:r>
            <a:r>
              <a:rPr lang="pt-BR" sz="1600" dirty="0" smtClean="0"/>
              <a:t>mostra que </a:t>
            </a:r>
            <a:r>
              <a:rPr lang="pt-BR" sz="1600" dirty="0"/>
              <a:t>o envelope </a:t>
            </a:r>
            <a:r>
              <a:rPr lang="pt-BR" sz="1600" dirty="0" smtClean="0"/>
              <a:t>da </a:t>
            </a:r>
            <a:r>
              <a:rPr lang="pt-BR" sz="1600" dirty="0"/>
              <a:t>portadora modulada é </a:t>
            </a:r>
            <a:r>
              <a:rPr lang="pt-BR" sz="1600" dirty="0" smtClean="0"/>
              <a:t>o mesmo </a:t>
            </a:r>
            <a:r>
              <a:rPr lang="pt-BR" sz="1600" dirty="0"/>
              <a:t>que a magnitude do sinal </a:t>
            </a:r>
            <a:r>
              <a:rPr lang="pt-BR" sz="1600" dirty="0" smtClean="0"/>
              <a:t>envelope </a:t>
            </a:r>
            <a:r>
              <a:rPr lang="pt-BR" sz="1600" dirty="0"/>
              <a:t>complexo na frequência central da </a:t>
            </a:r>
            <a:r>
              <a:rPr lang="pt-BR" sz="1600" dirty="0" smtClean="0"/>
              <a:t>portadora</a:t>
            </a:r>
            <a:r>
              <a:rPr lang="pt-BR" sz="1600" dirty="0"/>
              <a:t>.</a:t>
            </a:r>
            <a:endParaRPr lang="pt-BR" sz="16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11</a:t>
            </a:fld>
            <a:endParaRPr lang="pt-BR" altLang="pt-BR"/>
          </a:p>
        </p:txBody>
      </p:sp>
      <p:pic>
        <p:nvPicPr>
          <p:cNvPr id="95234" name="Picture 2" descr="Real and complex envelope waveforms for a QAM modulated sig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t="3659" r="1728" b="5796"/>
          <a:stretch/>
        </p:blipFill>
        <p:spPr bwMode="auto">
          <a:xfrm>
            <a:off x="2643569" y="3509767"/>
            <a:ext cx="4880759" cy="308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5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00600"/>
          </a:xfrm>
        </p:spPr>
        <p:txBody>
          <a:bodyPr/>
          <a:lstStyle/>
          <a:p>
            <a:r>
              <a:rPr lang="pt-BR" sz="2400" dirty="0" smtClean="0"/>
              <a:t>Envelope Complexo de sinais para várias modulações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12</a:t>
            </a:fld>
            <a:endParaRPr lang="pt-BR" altLang="pt-BR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6838" y="-803907"/>
            <a:ext cx="3935776" cy="91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35496" y="3249359"/>
            <a:ext cx="9036496" cy="705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18965"/>
              </p:ext>
            </p:extLst>
          </p:nvPr>
        </p:nvGraphicFramePr>
        <p:xfrm>
          <a:off x="1231768" y="3275723"/>
          <a:ext cx="945616" cy="65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8" name="Equação" r:id="rId5" imgW="876240" imgH="609480" progId="Equation.3">
                  <p:embed/>
                </p:oleObj>
              </mc:Choice>
              <mc:Fallback>
                <p:oleObj name="Equação" r:id="rId5" imgW="87624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1768" y="3275723"/>
                        <a:ext cx="945616" cy="65782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81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00600"/>
          </a:xfrm>
        </p:spPr>
        <p:txBody>
          <a:bodyPr/>
          <a:lstStyle/>
          <a:p>
            <a:r>
              <a:rPr lang="pt-BR" sz="2400" dirty="0" smtClean="0"/>
              <a:t>Envelope Complexo de sinais para várias modulações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13</a:t>
            </a:fld>
            <a:endParaRPr lang="pt-BR" altLang="pt-BR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/>
          <a:stretch/>
        </p:blipFill>
        <p:spPr bwMode="auto">
          <a:xfrm rot="5400000">
            <a:off x="2229766" y="-209374"/>
            <a:ext cx="5045023" cy="856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Espectro de sinais </a:t>
            </a:r>
            <a:br>
              <a:rPr lang="pt-BR" sz="2800" dirty="0" smtClean="0"/>
            </a:br>
            <a:r>
              <a:rPr lang="pt-BR" sz="2800" dirty="0" smtClean="0"/>
              <a:t>banda passante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14</a:t>
            </a:fld>
            <a:endParaRPr lang="pt-BR" altLang="pt-BR"/>
          </a:p>
        </p:txBody>
      </p:sp>
      <p:pic>
        <p:nvPicPr>
          <p:cNvPr id="8603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06230"/>
            <a:ext cx="6638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720"/>
            <a:ext cx="3799485" cy="330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3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Espectro de sinais banda passante</a:t>
            </a:r>
          </a:p>
          <a:p>
            <a:pPr lvl="1"/>
            <a:r>
              <a:rPr lang="pt-BR" sz="1600" dirty="0" smtClean="0"/>
              <a:t>Diretamente relacionado ao espectro de seu envelope complexo</a:t>
            </a:r>
            <a:endParaRPr lang="pt-BR" sz="16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15</a:t>
            </a:fld>
            <a:endParaRPr lang="pt-BR" altLang="pt-BR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405699"/>
              </p:ext>
            </p:extLst>
          </p:nvPr>
        </p:nvGraphicFramePr>
        <p:xfrm>
          <a:off x="4541838" y="2157413"/>
          <a:ext cx="4038600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6" name="Equação" r:id="rId4" imgW="2514600" imgH="1447560" progId="Equation.3">
                  <p:embed/>
                </p:oleObj>
              </mc:Choice>
              <mc:Fallback>
                <p:oleObj name="Equação" r:id="rId4" imgW="2514600" imgH="1447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2157413"/>
                        <a:ext cx="4038600" cy="23256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1259632" y="2157364"/>
            <a:ext cx="2232248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pt-BR" sz="1600" b="1" dirty="0" smtClean="0">
                <a:solidFill>
                  <a:srgbClr val="FFC000"/>
                </a:solidFill>
              </a:rPr>
              <a:t>Sinal banda passante no tempo: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259632" y="2564904"/>
            <a:ext cx="2232248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Espectro de </a:t>
            </a:r>
            <a:r>
              <a:rPr lang="pt-BR" b="1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pt-BR" b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(</a:t>
            </a:r>
            <a:r>
              <a:rPr lang="pt-BR" b="1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t</a:t>
            </a:r>
            <a:r>
              <a:rPr lang="pt-BR" b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)</a:t>
            </a:r>
            <a:r>
              <a:rPr lang="pt-BR" b="1" dirty="0" smtClean="0">
                <a:solidFill>
                  <a:srgbClr val="FFC000"/>
                </a:solidFill>
              </a:rPr>
              <a:t>: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259632" y="2948694"/>
            <a:ext cx="2232248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PSD de </a:t>
            </a:r>
            <a:r>
              <a:rPr lang="pt-BR" b="1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pt-BR" b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(</a:t>
            </a:r>
            <a:r>
              <a:rPr lang="pt-BR" b="1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t</a:t>
            </a:r>
            <a:r>
              <a:rPr lang="pt-BR" b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)</a:t>
            </a:r>
            <a:r>
              <a:rPr lang="pt-BR" b="1" dirty="0" smtClean="0">
                <a:solidFill>
                  <a:srgbClr val="FFC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952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Representação de sinais PM e FM</a:t>
            </a:r>
          </a:p>
          <a:p>
            <a:pPr lvl="1"/>
            <a:r>
              <a:rPr lang="pt-BR" sz="2400" dirty="0" smtClean="0"/>
              <a:t>Envelope complexo: </a:t>
            </a:r>
          </a:p>
          <a:p>
            <a:pPr lvl="2"/>
            <a:r>
              <a:rPr lang="pt-BR" sz="2000" dirty="0" smtClean="0"/>
              <a:t>O envelope real,                       é uma constante e a fase, </a:t>
            </a:r>
            <a:br>
              <a:rPr lang="pt-BR" sz="2000" dirty="0" smtClean="0"/>
            </a:br>
            <a:r>
              <a:rPr lang="pt-BR" sz="2000" dirty="0" smtClean="0"/>
              <a:t>é uma função linear do sinal modulante,      . Mas,         é uma função não linear da modulação.</a:t>
            </a:r>
          </a:p>
          <a:p>
            <a:pPr lvl="1"/>
            <a:r>
              <a:rPr lang="pt-BR" sz="2400" dirty="0"/>
              <a:t>Para sinais modulados em </a:t>
            </a:r>
            <a:r>
              <a:rPr lang="pt-BR" sz="2400" dirty="0" smtClean="0"/>
              <a:t>ângulo:</a:t>
            </a:r>
          </a:p>
          <a:p>
            <a:pPr lvl="1"/>
            <a:endParaRPr lang="pt-BR" sz="2400" dirty="0" smtClean="0"/>
          </a:p>
          <a:p>
            <a:pPr lvl="1"/>
            <a:r>
              <a:rPr lang="pt-BR" sz="2200" b="1" dirty="0">
                <a:solidFill>
                  <a:srgbClr val="FFC000"/>
                </a:solidFill>
              </a:rPr>
              <a:t>Para modulação PM</a:t>
            </a:r>
            <a:r>
              <a:rPr lang="pt-BR" sz="2400" dirty="0" smtClean="0"/>
              <a:t>:</a:t>
            </a:r>
          </a:p>
          <a:p>
            <a:pPr lvl="2"/>
            <a:r>
              <a:rPr lang="pt-BR" sz="1800" dirty="0" smtClean="0"/>
              <a:t>onde </a:t>
            </a:r>
            <a:r>
              <a:rPr lang="pt-BR" sz="1800" i="1" dirty="0" err="1" smtClean="0">
                <a:latin typeface="Times New Roman" panose="02020603050405020304" pitchFamily="18" charset="0"/>
              </a:rPr>
              <a:t>D</a:t>
            </a:r>
            <a:r>
              <a:rPr lang="pt-BR" sz="1800" i="1" baseline="-25000" dirty="0" err="1" smtClean="0">
                <a:latin typeface="Times New Roman" panose="02020603050405020304" pitchFamily="18" charset="0"/>
              </a:rPr>
              <a:t>p</a:t>
            </a:r>
            <a:r>
              <a:rPr lang="pt-BR" sz="1800" dirty="0" smtClean="0"/>
              <a:t> é a sensibilidade da fase do modulador, medida em </a:t>
            </a:r>
            <a:r>
              <a:rPr lang="pt-BR" sz="1800" dirty="0" err="1" smtClean="0"/>
              <a:t>rad</a:t>
            </a:r>
            <a:r>
              <a:rPr lang="pt-BR" sz="1800" dirty="0" smtClean="0"/>
              <a:t>/V (supondo que </a:t>
            </a:r>
            <a:r>
              <a:rPr lang="pt-BR" sz="1800" i="1" dirty="0" smtClean="0">
                <a:latin typeface="Times New Roman" panose="02020603050405020304" pitchFamily="18" charset="0"/>
              </a:rPr>
              <a:t>m</a:t>
            </a:r>
            <a:r>
              <a:rPr lang="pt-BR" sz="1800" dirty="0" smtClean="0">
                <a:latin typeface="Times New Roman" panose="02020603050405020304" pitchFamily="18" charset="0"/>
              </a:rPr>
              <a:t>(</a:t>
            </a:r>
            <a:r>
              <a:rPr lang="pt-BR" sz="1800" i="1" dirty="0" smtClean="0">
                <a:latin typeface="Times New Roman" panose="02020603050405020304" pitchFamily="18" charset="0"/>
              </a:rPr>
              <a:t>t</a:t>
            </a:r>
            <a:r>
              <a:rPr lang="pt-BR" sz="1800" dirty="0">
                <a:latin typeface="Times New Roman" panose="02020603050405020304" pitchFamily="18" charset="0"/>
              </a:rPr>
              <a:t>)</a:t>
            </a:r>
            <a:r>
              <a:rPr lang="pt-BR" sz="1800" dirty="0" smtClean="0"/>
              <a:t> seja um sinal de tensão)</a:t>
            </a:r>
          </a:p>
          <a:p>
            <a:pPr lvl="2"/>
            <a:r>
              <a:rPr lang="pt-BR" sz="1800" dirty="0"/>
              <a:t>Pico do desvio de </a:t>
            </a:r>
            <a:r>
              <a:rPr lang="pt-BR" sz="1800" dirty="0" smtClean="0"/>
              <a:t>fase:</a:t>
            </a:r>
            <a:endParaRPr lang="pt-BR" sz="1800" dirty="0"/>
          </a:p>
          <a:p>
            <a:pPr lvl="2"/>
            <a:endParaRPr lang="pt-BR" sz="1800" dirty="0"/>
          </a:p>
          <a:p>
            <a:pPr lvl="2"/>
            <a:r>
              <a:rPr lang="pt-BR" sz="1800" dirty="0" smtClean="0"/>
              <a:t>Índice de modulação PM: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16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660232" y="980728"/>
            <a:ext cx="2376264" cy="81724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Casos especiais de sinalização modulada em ângulo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615208"/>
              </p:ext>
            </p:extLst>
          </p:nvPr>
        </p:nvGraphicFramePr>
        <p:xfrm>
          <a:off x="4139952" y="1700808"/>
          <a:ext cx="1226736" cy="33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2" name="Equação" r:id="rId4" imgW="876240" imgH="241200" progId="Equation.3">
                  <p:embed/>
                </p:oleObj>
              </mc:Choice>
              <mc:Fallback>
                <p:oleObj name="Equação" r:id="rId4" imgW="8762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9952" y="1700808"/>
                        <a:ext cx="1226736" cy="33768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979663"/>
              </p:ext>
            </p:extLst>
          </p:nvPr>
        </p:nvGraphicFramePr>
        <p:xfrm>
          <a:off x="3555113" y="2096473"/>
          <a:ext cx="1458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3" name="Equação" r:id="rId6" imgW="1041120" imgH="253800" progId="Equation.3">
                  <p:embed/>
                </p:oleObj>
              </mc:Choice>
              <mc:Fallback>
                <p:oleObj name="Equação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5113" y="2096473"/>
                        <a:ext cx="1458912" cy="355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07345"/>
              </p:ext>
            </p:extLst>
          </p:nvPr>
        </p:nvGraphicFramePr>
        <p:xfrm>
          <a:off x="8148638" y="2111313"/>
          <a:ext cx="4095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4" name="Equação" r:id="rId8" imgW="291960" imgH="203040" progId="Equation.3">
                  <p:embed/>
                </p:oleObj>
              </mc:Choice>
              <mc:Fallback>
                <p:oleObj name="Equação" r:id="rId8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638" y="2111313"/>
                        <a:ext cx="409575" cy="284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846444"/>
              </p:ext>
            </p:extLst>
          </p:nvPr>
        </p:nvGraphicFramePr>
        <p:xfrm>
          <a:off x="6161088" y="2449575"/>
          <a:ext cx="446087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5" name="Equação" r:id="rId10" imgW="317160" imgH="203040" progId="Equation.3">
                  <p:embed/>
                </p:oleObj>
              </mc:Choice>
              <mc:Fallback>
                <p:oleObj name="Equação" r:id="rId10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2449575"/>
                        <a:ext cx="446087" cy="284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43844"/>
              </p:ext>
            </p:extLst>
          </p:nvPr>
        </p:nvGraphicFramePr>
        <p:xfrm>
          <a:off x="7397750" y="2420938"/>
          <a:ext cx="41116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6" name="Equação" r:id="rId12" imgW="291960" imgH="203040" progId="Equation.3">
                  <p:embed/>
                </p:oleObj>
              </mc:Choice>
              <mc:Fallback>
                <p:oleObj name="Equação" r:id="rId12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2420938"/>
                        <a:ext cx="411163" cy="284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35027"/>
              </p:ext>
            </p:extLst>
          </p:nvPr>
        </p:nvGraphicFramePr>
        <p:xfrm>
          <a:off x="6181442" y="3140968"/>
          <a:ext cx="20462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7" name="Equação" r:id="rId14" imgW="1460160" imgH="228600" progId="Equation.3">
                  <p:embed/>
                </p:oleObj>
              </mc:Choice>
              <mc:Fallback>
                <p:oleObj name="Equação" r:id="rId14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442" y="3140968"/>
                        <a:ext cx="2046287" cy="320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77339"/>
              </p:ext>
            </p:extLst>
          </p:nvPr>
        </p:nvGraphicFramePr>
        <p:xfrm>
          <a:off x="4424114" y="4048868"/>
          <a:ext cx="124618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8" name="Equação" r:id="rId16" imgW="888840" imgH="241200" progId="Equation.3">
                  <p:embed/>
                </p:oleObj>
              </mc:Choice>
              <mc:Fallback>
                <p:oleObj name="Equação" r:id="rId16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114" y="4048868"/>
                        <a:ext cx="1246188" cy="3381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775484"/>
              </p:ext>
            </p:extLst>
          </p:nvPr>
        </p:nvGraphicFramePr>
        <p:xfrm>
          <a:off x="4424114" y="5683150"/>
          <a:ext cx="14414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9" name="Equação" r:id="rId18" imgW="1028520" imgH="241200" progId="Equation.3">
                  <p:embed/>
                </p:oleObj>
              </mc:Choice>
              <mc:Fallback>
                <p:oleObj name="Equação" r:id="rId18" imgW="1028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114" y="5683150"/>
                        <a:ext cx="1441450" cy="3381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394999"/>
              </p:ext>
            </p:extLst>
          </p:nvPr>
        </p:nvGraphicFramePr>
        <p:xfrm>
          <a:off x="4424114" y="4984972"/>
          <a:ext cx="204628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0" name="Equação" r:id="rId20" imgW="1460160" imgH="241200" progId="Equation.3">
                  <p:embed/>
                </p:oleObj>
              </mc:Choice>
              <mc:Fallback>
                <p:oleObj name="Equação" r:id="rId20" imgW="1460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114" y="4984972"/>
                        <a:ext cx="2046288" cy="3381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17074"/>
              </p:ext>
            </p:extLst>
          </p:nvPr>
        </p:nvGraphicFramePr>
        <p:xfrm>
          <a:off x="4427984" y="5300663"/>
          <a:ext cx="443071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1" name="Equação" r:id="rId22" imgW="3162240" imgH="241200" progId="Equation.3">
                  <p:embed/>
                </p:oleObj>
              </mc:Choice>
              <mc:Fallback>
                <p:oleObj name="Equação" r:id="rId22" imgW="3162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300663"/>
                        <a:ext cx="4430713" cy="3381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8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Revisão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Representação de sinais PM e FM</a:t>
            </a:r>
          </a:p>
          <a:p>
            <a:pPr lvl="1"/>
            <a:r>
              <a:rPr lang="pt-BR" sz="2400" dirty="0" smtClean="0"/>
              <a:t>Envelope complexo: </a:t>
            </a:r>
          </a:p>
          <a:p>
            <a:pPr lvl="2"/>
            <a:r>
              <a:rPr lang="pt-BR" sz="2000" dirty="0" smtClean="0"/>
              <a:t>O envelope real,                       é uma constante e a fase, </a:t>
            </a:r>
            <a:br>
              <a:rPr lang="pt-BR" sz="2000" dirty="0" smtClean="0"/>
            </a:br>
            <a:r>
              <a:rPr lang="pt-BR" sz="2000" dirty="0" smtClean="0"/>
              <a:t>é uma função linear do sinal modulante,      . Mas,         é uma função não linear da modulação.</a:t>
            </a:r>
          </a:p>
          <a:p>
            <a:pPr lvl="1"/>
            <a:r>
              <a:rPr lang="pt-BR" sz="2400" dirty="0"/>
              <a:t>Para sinais modulados em </a:t>
            </a:r>
            <a:r>
              <a:rPr lang="pt-BR" sz="2400" dirty="0" smtClean="0"/>
              <a:t>ângulo:</a:t>
            </a:r>
          </a:p>
          <a:p>
            <a:pPr lvl="1"/>
            <a:endParaRPr lang="pt-BR" sz="2200" dirty="0" smtClean="0"/>
          </a:p>
          <a:p>
            <a:pPr lvl="1"/>
            <a:r>
              <a:rPr lang="pt-BR" sz="2200" b="1" dirty="0" smtClean="0">
                <a:solidFill>
                  <a:srgbClr val="FFC000"/>
                </a:solidFill>
              </a:rPr>
              <a:t>Para modulação FM</a:t>
            </a:r>
            <a:r>
              <a:rPr lang="pt-BR" sz="2200" dirty="0" smtClean="0"/>
              <a:t>:</a:t>
            </a:r>
          </a:p>
          <a:p>
            <a:pPr lvl="2"/>
            <a:r>
              <a:rPr lang="pt-BR" sz="1800" dirty="0" smtClean="0"/>
              <a:t>onde </a:t>
            </a:r>
            <a:r>
              <a:rPr lang="pt-BR" sz="1800" i="1" dirty="0" err="1" smtClean="0">
                <a:latin typeface="Times New Roman" panose="02020603050405020304" pitchFamily="18" charset="0"/>
              </a:rPr>
              <a:t>D</a:t>
            </a:r>
            <a:r>
              <a:rPr lang="pt-BR" sz="1800" i="1" baseline="-25000" dirty="0" err="1" smtClean="0">
                <a:latin typeface="Times New Roman" panose="02020603050405020304" pitchFamily="18" charset="0"/>
              </a:rPr>
              <a:t>f</a:t>
            </a:r>
            <a:r>
              <a:rPr lang="pt-BR" sz="1800" dirty="0" smtClean="0"/>
              <a:t> </a:t>
            </a:r>
            <a:r>
              <a:rPr lang="pt-BR" sz="1800" dirty="0"/>
              <a:t>é </a:t>
            </a:r>
            <a:r>
              <a:rPr lang="pt-BR" sz="1800" dirty="0" smtClean="0"/>
              <a:t>o desvio de frequência, medida em </a:t>
            </a:r>
            <a:r>
              <a:rPr lang="pt-BR" sz="1800" dirty="0" err="1" smtClean="0"/>
              <a:t>rad</a:t>
            </a:r>
            <a:r>
              <a:rPr lang="pt-BR" sz="1800" dirty="0" smtClean="0"/>
              <a:t>/V/s</a:t>
            </a:r>
          </a:p>
          <a:p>
            <a:pPr lvl="2"/>
            <a:endParaRPr lang="pt-BR" sz="1800" dirty="0" smtClean="0"/>
          </a:p>
          <a:p>
            <a:pPr lvl="2"/>
            <a:r>
              <a:rPr lang="pt-BR" sz="1800" dirty="0" smtClean="0"/>
              <a:t>Frequência instantânea:</a:t>
            </a:r>
          </a:p>
          <a:p>
            <a:pPr lvl="2"/>
            <a:endParaRPr lang="pt-BR" sz="1800" dirty="0"/>
          </a:p>
          <a:p>
            <a:pPr lvl="2"/>
            <a:r>
              <a:rPr lang="pt-BR" sz="1800" dirty="0" smtClean="0"/>
              <a:t>Pico do desvio de freq.:</a:t>
            </a:r>
          </a:p>
          <a:p>
            <a:pPr lvl="2"/>
            <a:endParaRPr lang="pt-BR" sz="1800" dirty="0" smtClean="0"/>
          </a:p>
          <a:p>
            <a:pPr lvl="2"/>
            <a:r>
              <a:rPr lang="pt-BR" sz="1800" dirty="0" smtClean="0"/>
              <a:t>Índice de modulação FM:</a:t>
            </a:r>
            <a:endParaRPr lang="pt-BR" sz="18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17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572000" y="692696"/>
            <a:ext cx="3960440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Casos especiais de sinalização modulada em ângulo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073931"/>
              </p:ext>
            </p:extLst>
          </p:nvPr>
        </p:nvGraphicFramePr>
        <p:xfrm>
          <a:off x="4139952" y="1700808"/>
          <a:ext cx="1226736" cy="33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6" name="Equação" r:id="rId4" imgW="876240" imgH="241200" progId="Equation.3">
                  <p:embed/>
                </p:oleObj>
              </mc:Choice>
              <mc:Fallback>
                <p:oleObj name="Equação" r:id="rId4" imgW="8762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9952" y="1700808"/>
                        <a:ext cx="1226736" cy="33768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438361"/>
              </p:ext>
            </p:extLst>
          </p:nvPr>
        </p:nvGraphicFramePr>
        <p:xfrm>
          <a:off x="3555113" y="2096473"/>
          <a:ext cx="1458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7" name="Equação" r:id="rId6" imgW="1041120" imgH="253800" progId="Equation.3">
                  <p:embed/>
                </p:oleObj>
              </mc:Choice>
              <mc:Fallback>
                <p:oleObj name="Equação" r:id="rId6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5113" y="2096473"/>
                        <a:ext cx="1458912" cy="355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678801"/>
              </p:ext>
            </p:extLst>
          </p:nvPr>
        </p:nvGraphicFramePr>
        <p:xfrm>
          <a:off x="8148638" y="2111313"/>
          <a:ext cx="4095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8" name="Equação" r:id="rId8" imgW="291960" imgH="203040" progId="Equation.3">
                  <p:embed/>
                </p:oleObj>
              </mc:Choice>
              <mc:Fallback>
                <p:oleObj name="Equação" r:id="rId8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8638" y="2111313"/>
                        <a:ext cx="409575" cy="284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121230"/>
              </p:ext>
            </p:extLst>
          </p:nvPr>
        </p:nvGraphicFramePr>
        <p:xfrm>
          <a:off x="6161088" y="2449575"/>
          <a:ext cx="446087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9" name="Equação" r:id="rId10" imgW="317160" imgH="203040" progId="Equation.3">
                  <p:embed/>
                </p:oleObj>
              </mc:Choice>
              <mc:Fallback>
                <p:oleObj name="Equação" r:id="rId10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1088" y="2449575"/>
                        <a:ext cx="446087" cy="284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419855"/>
              </p:ext>
            </p:extLst>
          </p:nvPr>
        </p:nvGraphicFramePr>
        <p:xfrm>
          <a:off x="7397750" y="2420938"/>
          <a:ext cx="41116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0" name="Equação" r:id="rId12" imgW="291960" imgH="203040" progId="Equation.3">
                  <p:embed/>
                </p:oleObj>
              </mc:Choice>
              <mc:Fallback>
                <p:oleObj name="Equação" r:id="rId12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2420938"/>
                        <a:ext cx="411163" cy="284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62628"/>
              </p:ext>
            </p:extLst>
          </p:nvPr>
        </p:nvGraphicFramePr>
        <p:xfrm>
          <a:off x="6181442" y="3140968"/>
          <a:ext cx="20462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1" name="Equação" r:id="rId14" imgW="1460160" imgH="228600" progId="Equation.3">
                  <p:embed/>
                </p:oleObj>
              </mc:Choice>
              <mc:Fallback>
                <p:oleObj name="Equação" r:id="rId14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442" y="3140968"/>
                        <a:ext cx="2046287" cy="320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0944"/>
              </p:ext>
            </p:extLst>
          </p:nvPr>
        </p:nvGraphicFramePr>
        <p:xfrm>
          <a:off x="4319612" y="3861048"/>
          <a:ext cx="17795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2" name="Equação" r:id="rId16" imgW="1269720" imgH="330120" progId="Equation.3">
                  <p:embed/>
                </p:oleObj>
              </mc:Choice>
              <mc:Fallback>
                <p:oleObj name="Equação" r:id="rId16" imgW="12697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612" y="3861048"/>
                        <a:ext cx="1779587" cy="463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56270"/>
              </p:ext>
            </p:extLst>
          </p:nvPr>
        </p:nvGraphicFramePr>
        <p:xfrm>
          <a:off x="4319612" y="4819054"/>
          <a:ext cx="30607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3" name="Equação" r:id="rId18" imgW="2184120" imgH="393480" progId="Equation.3">
                  <p:embed/>
                </p:oleObj>
              </mc:Choice>
              <mc:Fallback>
                <p:oleObj name="Equação" r:id="rId18" imgW="2184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612" y="4819054"/>
                        <a:ext cx="3060700" cy="552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16923"/>
              </p:ext>
            </p:extLst>
          </p:nvPr>
        </p:nvGraphicFramePr>
        <p:xfrm>
          <a:off x="4319612" y="5467126"/>
          <a:ext cx="44323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4" name="Equação" r:id="rId20" imgW="3162240" imgH="431640" progId="Equation.3">
                  <p:embed/>
                </p:oleObj>
              </mc:Choice>
              <mc:Fallback>
                <p:oleObj name="Equação" r:id="rId20" imgW="3162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612" y="5467126"/>
                        <a:ext cx="4432300" cy="6064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090934"/>
              </p:ext>
            </p:extLst>
          </p:nvPr>
        </p:nvGraphicFramePr>
        <p:xfrm>
          <a:off x="4319612" y="6259214"/>
          <a:ext cx="10858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5" name="Equação" r:id="rId22" imgW="774360" imgH="241200" progId="Equation.3">
                  <p:embed/>
                </p:oleObj>
              </mc:Choice>
              <mc:Fallback>
                <p:oleObj name="Equação" r:id="rId22" imgW="774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612" y="6259214"/>
                        <a:ext cx="1085850" cy="3381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15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Revisão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Análise de Fourier</a:t>
            </a:r>
            <a:endParaRPr lang="pt-BR" sz="28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18</a:t>
            </a:fld>
            <a:endParaRPr lang="pt-BR" altLang="pt-BR"/>
          </a:p>
        </p:txBody>
      </p:sp>
      <p:pic>
        <p:nvPicPr>
          <p:cNvPr id="73730" name="Picture 2" descr="https://2.bp.blogspot.com/-aUhPa10-5p0/UNM3ZzQb2eI/AAAAAAAAAOg/3fsE-A-6iZ0/w800-h800/ft+wav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435058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22" name="Grupo 21"/>
          <p:cNvGrpSpPr/>
          <p:nvPr/>
        </p:nvGrpSpPr>
        <p:grpSpPr>
          <a:xfrm>
            <a:off x="4355976" y="188640"/>
            <a:ext cx="4681645" cy="1368152"/>
            <a:chOff x="4427984" y="188640"/>
            <a:chExt cx="4681645" cy="1368152"/>
          </a:xfrm>
        </p:grpSpPr>
        <p:pic>
          <p:nvPicPr>
            <p:cNvPr id="69633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11" b="1334"/>
            <a:stretch>
              <a:fillRect/>
            </a:stretch>
          </p:blipFill>
          <p:spPr bwMode="auto">
            <a:xfrm>
              <a:off x="4427984" y="188640"/>
              <a:ext cx="4681645" cy="136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8194471" y="268342"/>
              <a:ext cx="91403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100" dirty="0" smtClean="0">
                  <a:solidFill>
                    <a:schemeClr val="bg2"/>
                  </a:solidFill>
                </a:rPr>
                <a:t>FPB, </a:t>
              </a:r>
              <a:r>
                <a:rPr lang="pt-BR" sz="1100" i="1" dirty="0" err="1" smtClean="0">
                  <a:solidFill>
                    <a:schemeClr val="bg2"/>
                  </a:solidFill>
                </a:rPr>
                <a:t>f</a:t>
              </a:r>
              <a:r>
                <a:rPr lang="pt-BR" sz="1100" i="1" baseline="-25000" dirty="0" err="1" smtClean="0">
                  <a:solidFill>
                    <a:schemeClr val="bg2"/>
                  </a:solidFill>
                </a:rPr>
                <a:t>c</a:t>
              </a:r>
              <a:r>
                <a:rPr lang="pt-BR" sz="1100" dirty="0" smtClean="0">
                  <a:solidFill>
                    <a:schemeClr val="bg2"/>
                  </a:solidFill>
                </a:rPr>
                <a:t> = </a:t>
              </a:r>
              <a:r>
                <a:rPr lang="pt-BR" sz="1100" i="1" dirty="0" smtClean="0">
                  <a:solidFill>
                    <a:schemeClr val="bg2"/>
                  </a:solidFill>
                </a:rPr>
                <a:t>W</a:t>
              </a:r>
              <a:endParaRPr lang="pt-BR" sz="1100" i="1" dirty="0">
                <a:solidFill>
                  <a:schemeClr val="bg2"/>
                </a:solidFill>
              </a:endParaRPr>
            </a:p>
          </p:txBody>
        </p:sp>
        <p:graphicFrame>
          <p:nvGraphicFramePr>
            <p:cNvPr id="10" name="Objeto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400543"/>
                </p:ext>
              </p:extLst>
            </p:nvPr>
          </p:nvGraphicFramePr>
          <p:xfrm>
            <a:off x="4571999" y="529952"/>
            <a:ext cx="9906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3" name="Equação" r:id="rId5" imgW="990170" imgH="165028" progId="Equation.3">
                    <p:embed/>
                  </p:oleObj>
                </mc:Choice>
                <mc:Fallback>
                  <p:oleObj name="Equação" r:id="rId5" imgW="990170" imgH="165028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1999" y="529952"/>
                          <a:ext cx="990600" cy="161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to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169877"/>
                </p:ext>
              </p:extLst>
            </p:nvPr>
          </p:nvGraphicFramePr>
          <p:xfrm>
            <a:off x="6516216" y="620688"/>
            <a:ext cx="120967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4" name="Equação" r:id="rId7" imgW="1206500" imgH="330200" progId="Equation.3">
                    <p:embed/>
                  </p:oleObj>
                </mc:Choice>
                <mc:Fallback>
                  <p:oleObj name="Equação" r:id="rId7" imgW="1206500" imgH="330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216" y="620688"/>
                          <a:ext cx="1209675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21" name="Grupo 20"/>
          <p:cNvGrpSpPr/>
          <p:nvPr/>
        </p:nvGrpSpPr>
        <p:grpSpPr>
          <a:xfrm>
            <a:off x="6084168" y="2035913"/>
            <a:ext cx="2615555" cy="3180725"/>
            <a:chOff x="6372200" y="2035913"/>
            <a:chExt cx="2615555" cy="3180725"/>
          </a:xfrm>
        </p:grpSpPr>
        <p:graphicFrame>
          <p:nvGraphicFramePr>
            <p:cNvPr id="14" name="Objeto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6795337"/>
                </p:ext>
              </p:extLst>
            </p:nvPr>
          </p:nvGraphicFramePr>
          <p:xfrm>
            <a:off x="6372200" y="2035913"/>
            <a:ext cx="2615555" cy="318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5" r:id="rId9" imgW="4572000" imgH="6781800" progId="MSDraw">
                    <p:embed/>
                  </p:oleObj>
                </mc:Choice>
                <mc:Fallback>
                  <p:oleObj r:id="rId9" imgW="4572000" imgH="6781800" progId="MSDraw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344" t="24193" r="18915" b="29182"/>
                        <a:stretch>
                          <a:fillRect/>
                        </a:stretch>
                      </p:blipFill>
                      <p:spPr bwMode="auto">
                        <a:xfrm>
                          <a:off x="6372200" y="2035913"/>
                          <a:ext cx="2615555" cy="3180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to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567138"/>
                </p:ext>
              </p:extLst>
            </p:nvPr>
          </p:nvGraphicFramePr>
          <p:xfrm>
            <a:off x="7956376" y="2204864"/>
            <a:ext cx="1012613" cy="216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6" name="Equação" r:id="rId11" imgW="710891" imgH="152334" progId="Equation.3">
                    <p:embed/>
                  </p:oleObj>
                </mc:Choice>
                <mc:Fallback>
                  <p:oleObj name="Equação" r:id="rId11" imgW="710891" imgH="152334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6376" y="2204864"/>
                          <a:ext cx="1012613" cy="21602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to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0569680"/>
                </p:ext>
              </p:extLst>
            </p:nvPr>
          </p:nvGraphicFramePr>
          <p:xfrm>
            <a:off x="7988176" y="3789040"/>
            <a:ext cx="976312" cy="206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7" name="Equação" r:id="rId13" imgW="977760" imgH="203040" progId="Equation.3">
                    <p:embed/>
                  </p:oleObj>
                </mc:Choice>
                <mc:Fallback>
                  <p:oleObj name="Equação" r:id="rId13" imgW="977760" imgH="2030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8176" y="3789040"/>
                          <a:ext cx="976312" cy="206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131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Revisão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Análise de Fourier</a:t>
            </a:r>
            <a:endParaRPr lang="pt-BR" sz="28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19</a:t>
            </a:fld>
            <a:endParaRPr lang="pt-BR" altLang="pt-BR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80739" y="1844824"/>
            <a:ext cx="1882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 smtClean="0"/>
              <a:t>Modulação de </a:t>
            </a:r>
            <a:br>
              <a:rPr lang="pt-BR" sz="1600" dirty="0" smtClean="0"/>
            </a:br>
            <a:r>
              <a:rPr lang="pt-BR" sz="1600" dirty="0" smtClean="0"/>
              <a:t>portadora </a:t>
            </a:r>
            <a:r>
              <a:rPr lang="pt-BR" sz="1600" dirty="0"/>
              <a:t>senoidal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221920"/>
              </p:ext>
            </p:extLst>
          </p:nvPr>
        </p:nvGraphicFramePr>
        <p:xfrm>
          <a:off x="2699792" y="1916832"/>
          <a:ext cx="3345528" cy="51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1" name="Equação" r:id="rId3" imgW="2273300" imgH="355600" progId="Equation.3">
                  <p:embed/>
                </p:oleObj>
              </mc:Choice>
              <mc:Fallback>
                <p:oleObj name="Equação" r:id="rId3" imgW="2273300" imgH="355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916832"/>
                        <a:ext cx="3345528" cy="51792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30234"/>
              </p:ext>
            </p:extLst>
          </p:nvPr>
        </p:nvGraphicFramePr>
        <p:xfrm>
          <a:off x="6732240" y="1916832"/>
          <a:ext cx="2232248" cy="43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2" name="Equação" r:id="rId5" imgW="1701800" imgH="330200" progId="Equation.3">
                  <p:embed/>
                </p:oleObj>
              </mc:Choice>
              <mc:Fallback>
                <p:oleObj name="Equação" r:id="rId5" imgW="1701800" imgH="330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1916832"/>
                        <a:ext cx="2232248" cy="43647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201799"/>
              </p:ext>
            </p:extLst>
          </p:nvPr>
        </p:nvGraphicFramePr>
        <p:xfrm>
          <a:off x="3923928" y="536075"/>
          <a:ext cx="1448058" cy="109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3" r:id="rId7" imgW="2170113" imgH="1647825" progId="MSDraw">
                  <p:embed/>
                </p:oleObj>
              </mc:Choice>
              <mc:Fallback>
                <p:oleObj r:id="rId7" imgW="2170113" imgH="1647825" progId="MSDraw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6075"/>
                        <a:ext cx="1448058" cy="10995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280270"/>
              </p:ext>
            </p:extLst>
          </p:nvPr>
        </p:nvGraphicFramePr>
        <p:xfrm>
          <a:off x="5652120" y="482366"/>
          <a:ext cx="3165164" cy="1167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4" r:id="rId9" imgW="4451350" imgH="1641475" progId="MSDraw">
                  <p:embed/>
                </p:oleObj>
              </mc:Choice>
              <mc:Fallback>
                <p:oleObj r:id="rId9" imgW="4451350" imgH="1641475" progId="MSDraw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/>
                      <a:stretch>
                        <a:fillRect/>
                      </a:stretch>
                    </p:blipFill>
                    <p:spPr bwMode="auto">
                      <a:xfrm>
                        <a:off x="5652120" y="482366"/>
                        <a:ext cx="3165164" cy="116718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</a:t>
            </a: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Conector de seta reta 30"/>
          <p:cNvCxnSpPr/>
          <p:nvPr/>
        </p:nvCxnSpPr>
        <p:spPr>
          <a:xfrm>
            <a:off x="6156176" y="2204864"/>
            <a:ext cx="432048" cy="0"/>
          </a:xfrm>
          <a:prstGeom prst="straightConnector1">
            <a:avLst/>
          </a:prstGeom>
          <a:ln w="38100">
            <a:solidFill>
              <a:schemeClr val="bg1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to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289214"/>
              </p:ext>
            </p:extLst>
          </p:nvPr>
        </p:nvGraphicFramePr>
        <p:xfrm>
          <a:off x="1326586" y="3284985"/>
          <a:ext cx="1920160" cy="44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5" name="Equação" r:id="rId11" imgW="1447800" imgH="330200" progId="Equation.3">
                  <p:embed/>
                </p:oleObj>
              </mc:Choice>
              <mc:Fallback>
                <p:oleObj name="Equação" r:id="rId11" imgW="1447800" imgH="330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586" y="3284985"/>
                        <a:ext cx="1920160" cy="44214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o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155933"/>
              </p:ext>
            </p:extLst>
          </p:nvPr>
        </p:nvGraphicFramePr>
        <p:xfrm>
          <a:off x="1324761" y="3828061"/>
          <a:ext cx="1448252" cy="46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6" name="Equação" r:id="rId13" imgW="1040948" imgH="330057" progId="Equation.3">
                  <p:embed/>
                </p:oleObj>
              </mc:Choice>
              <mc:Fallback>
                <p:oleObj name="Equação" r:id="rId13" imgW="1040948" imgH="33005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761" y="3828061"/>
                        <a:ext cx="1448252" cy="46503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o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09370"/>
              </p:ext>
            </p:extLst>
          </p:nvPr>
        </p:nvGraphicFramePr>
        <p:xfrm>
          <a:off x="3386137" y="3861048"/>
          <a:ext cx="307371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7" name="Equação" r:id="rId15" imgW="2374900" imgH="330200" progId="Equation.3">
                  <p:embed/>
                </p:oleObj>
              </mc:Choice>
              <mc:Fallback>
                <p:oleObj name="Equação" r:id="rId15" imgW="2374900" imgH="330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7" y="3861048"/>
                        <a:ext cx="3073713" cy="4320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o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58776"/>
              </p:ext>
            </p:extLst>
          </p:nvPr>
        </p:nvGraphicFramePr>
        <p:xfrm>
          <a:off x="2051720" y="4437112"/>
          <a:ext cx="5866917" cy="191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8" r:id="rId17" imgW="6837363" imgH="2152650" progId="MSDraw">
                  <p:embed/>
                </p:oleObj>
              </mc:Choice>
              <mc:Fallback>
                <p:oleObj r:id="rId17" imgW="6837363" imgH="2152650" progId="MSDraw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48" r="6248" b="3302"/>
                      <a:stretch>
                        <a:fillRect/>
                      </a:stretch>
                    </p:blipFill>
                    <p:spPr bwMode="auto">
                      <a:xfrm>
                        <a:off x="2051720" y="4437112"/>
                        <a:ext cx="5866917" cy="1912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251520" y="3284984"/>
            <a:ext cx="10967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Exemplo: </a:t>
            </a:r>
            <a:endParaRPr kumimoji="0" lang="pt-BR" altLang="pt-B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18"/>
          <p:cNvSpPr>
            <a:spLocks noChangeArrowheads="1"/>
          </p:cNvSpPr>
          <p:nvPr/>
        </p:nvSpPr>
        <p:spPr bwMode="auto">
          <a:xfrm>
            <a:off x="3301334" y="3284984"/>
            <a:ext cx="55911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Esta função é conhecida como </a:t>
            </a:r>
            <a:r>
              <a:rPr kumimoji="0" lang="pt-BR" altLang="pt-B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pulso RF.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 espectro é o mesmo de um sinal senoidal modulado por um pulso retangular.</a:t>
            </a:r>
            <a:endParaRPr kumimoji="0" lang="pt-BR" altLang="pt-B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 bwMode="auto">
          <a:xfrm>
            <a:off x="0" y="112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endParaRPr kumimoji="0" lang="pt-BR" altLang="pt-B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20"/>
          <p:cNvSpPr>
            <a:spLocks noChangeArrowheads="1"/>
          </p:cNvSpPr>
          <p:nvPr/>
        </p:nvSpPr>
        <p:spPr bwMode="auto">
          <a:xfrm>
            <a:off x="0" y="1457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0" name="Rectangle 21"/>
          <p:cNvSpPr>
            <a:spLocks noChangeArrowheads="1"/>
          </p:cNvSpPr>
          <p:nvPr/>
        </p:nvSpPr>
        <p:spPr bwMode="auto">
          <a:xfrm>
            <a:off x="2319782" y="6381328"/>
            <a:ext cx="48000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6671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Modulação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de senóide real </a:t>
            </a: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por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um </a:t>
            </a: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pulso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retangular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espectro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de </a:t>
            </a:r>
            <a:r>
              <a:rPr kumimoji="0" lang="en-US" altLang="pt-B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pulso</a:t>
            </a:r>
            <a:r>
              <a:rPr kumimoji="0" lang="en-US" altLang="pt-B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RF)</a:t>
            </a:r>
            <a:endParaRPr kumimoji="0" lang="en-US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Agenda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gray">
          <a:xfrm>
            <a:off x="1828800" y="1340768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>
                <a:solidFill>
                  <a:srgbClr val="000000"/>
                </a:solidFill>
              </a:rPr>
              <a:t>1. </a:t>
            </a:r>
            <a:r>
              <a:rPr lang="pt-BR" altLang="pt-BR" sz="2400" b="1" dirty="0" smtClean="0">
                <a:solidFill>
                  <a:srgbClr val="000000"/>
                </a:solidFill>
              </a:rPr>
              <a:t>Introdução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gray">
          <a:xfrm>
            <a:off x="1828800" y="2069931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>
                <a:solidFill>
                  <a:srgbClr val="000000"/>
                </a:solidFill>
              </a:rPr>
              <a:t>2. </a:t>
            </a:r>
            <a:r>
              <a:rPr lang="pt-BR" altLang="pt-BR" sz="2400" b="1" dirty="0" smtClean="0">
                <a:solidFill>
                  <a:srgbClr val="000000"/>
                </a:solidFill>
              </a:rPr>
              <a:t>Chaveamento de Amplitude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gray">
          <a:xfrm>
            <a:off x="1828800" y="2799094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>
                <a:solidFill>
                  <a:srgbClr val="000000"/>
                </a:solidFill>
              </a:rPr>
              <a:t>3. </a:t>
            </a:r>
            <a:r>
              <a:rPr lang="pt-BR" altLang="pt-BR" sz="2400" b="1" dirty="0" smtClean="0">
                <a:solidFill>
                  <a:srgbClr val="000000"/>
                </a:solidFill>
              </a:rPr>
              <a:t>Chaveamento de Fase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gray">
          <a:xfrm>
            <a:off x="1828800" y="3528257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>
                <a:solidFill>
                  <a:srgbClr val="000000"/>
                </a:solidFill>
              </a:rPr>
              <a:t>4. </a:t>
            </a:r>
            <a:r>
              <a:rPr lang="pt-BR" altLang="pt-BR" sz="2400" b="1" dirty="0" smtClean="0">
                <a:solidFill>
                  <a:srgbClr val="000000"/>
                </a:solidFill>
              </a:rPr>
              <a:t>Chaveamento de Frequência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gray">
          <a:xfrm>
            <a:off x="1826096" y="4257420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 smtClean="0">
                <a:solidFill>
                  <a:srgbClr val="000000"/>
                </a:solidFill>
              </a:rPr>
              <a:t>5. Modulação Digital Não Coerente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835696" y="4986583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 smtClean="0">
                <a:solidFill>
                  <a:srgbClr val="000000"/>
                </a:solidFill>
              </a:rPr>
              <a:t>6. Modulação Digital </a:t>
            </a:r>
            <a:r>
              <a:rPr lang="pt-BR" altLang="pt-BR" sz="2400" b="1" i="1" dirty="0" smtClean="0">
                <a:solidFill>
                  <a:srgbClr val="000000"/>
                </a:solidFill>
              </a:rPr>
              <a:t>M</a:t>
            </a:r>
            <a:r>
              <a:rPr lang="pt-BR" altLang="pt-BR" sz="2400" b="1" dirty="0" smtClean="0">
                <a:solidFill>
                  <a:srgbClr val="000000"/>
                </a:solidFill>
              </a:rPr>
              <a:t>-ária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1835696" y="5715744"/>
            <a:ext cx="5410200" cy="457200"/>
          </a:xfrm>
          <a:prstGeom prst="roundRect">
            <a:avLst>
              <a:gd name="adj" fmla="val 49106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pt-BR" altLang="pt-BR" sz="2400" b="1" dirty="0" smtClean="0">
                <a:solidFill>
                  <a:srgbClr val="000000"/>
                </a:solidFill>
              </a:rPr>
              <a:t>7. Constelações</a:t>
            </a:r>
            <a:endParaRPr lang="pt-BR" altLang="pt-BR" sz="2400" dirty="0">
              <a:solidFill>
                <a:srgbClr val="000000"/>
              </a:solidFill>
            </a:endParaRPr>
          </a:p>
        </p:txBody>
      </p:sp>
      <p:sp>
        <p:nvSpPr>
          <p:cNvPr id="2" name="Colchete esquerdo 1"/>
          <p:cNvSpPr/>
          <p:nvPr/>
        </p:nvSpPr>
        <p:spPr>
          <a:xfrm>
            <a:off x="1403648" y="2298531"/>
            <a:ext cx="216024" cy="1458326"/>
          </a:xfrm>
          <a:prstGeom prst="leftBracket">
            <a:avLst/>
          </a:prstGeom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8E62-7384-4C00-9B1E-6BE330B585D0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 smtClean="0">
                <a:solidFill>
                  <a:srgbClr val="FFC000"/>
                </a:solidFill>
              </a:rPr>
              <a:t>1.</a:t>
            </a:r>
            <a:r>
              <a:rPr lang="pt-BR" altLang="pt-BR" b="1" dirty="0">
                <a:solidFill>
                  <a:srgbClr val="FFC000"/>
                </a:solidFill>
              </a:rPr>
              <a:t> </a:t>
            </a:r>
            <a:r>
              <a:rPr lang="pt-BR" altLang="pt-BR" b="1" dirty="0" smtClean="0">
                <a:solidFill>
                  <a:srgbClr val="FFC000"/>
                </a:solidFill>
              </a:rPr>
              <a:t>Introdução</a:t>
            </a:r>
            <a:endParaRPr lang="pt-BR" altLang="pt-BR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295400"/>
            <a:ext cx="8473348" cy="4830763"/>
          </a:xfrm>
        </p:spPr>
        <p:txBody>
          <a:bodyPr>
            <a:noAutofit/>
          </a:bodyPr>
          <a:lstStyle/>
          <a:p>
            <a:r>
              <a:rPr lang="pt-BR" sz="2800" dirty="0" smtClean="0"/>
              <a:t>Classificação de Sistemas de Comunicação</a:t>
            </a:r>
          </a:p>
          <a:p>
            <a:pPr lvl="1"/>
            <a:endParaRPr lang="pt-BR" sz="2400" dirty="0" smtClean="0"/>
          </a:p>
          <a:p>
            <a:pPr lvl="1"/>
            <a:r>
              <a:rPr lang="pt-BR" sz="2000" dirty="0" smtClean="0"/>
              <a:t>Modulação Digital</a:t>
            </a:r>
          </a:p>
          <a:p>
            <a:pPr lvl="2"/>
            <a:r>
              <a:rPr lang="pt-BR" sz="1800" dirty="0" smtClean="0"/>
              <a:t>Chaveamento em Amplitude</a:t>
            </a:r>
          </a:p>
          <a:p>
            <a:pPr lvl="2"/>
            <a:r>
              <a:rPr lang="pt-BR" sz="1800" dirty="0" smtClean="0"/>
              <a:t>Chaveamento em Fase</a:t>
            </a:r>
          </a:p>
          <a:p>
            <a:pPr lvl="2"/>
            <a:r>
              <a:rPr lang="pt-BR" sz="1800" dirty="0" smtClean="0"/>
              <a:t>Chaveamento em Frequência</a:t>
            </a:r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Sequência de dados transmitida</a:t>
            </a:r>
          </a:p>
          <a:p>
            <a:pPr lvl="2"/>
            <a:r>
              <a:rPr lang="pt-BR" sz="1800" dirty="0" smtClean="0"/>
              <a:t>Binária</a:t>
            </a:r>
          </a:p>
          <a:p>
            <a:pPr lvl="2"/>
            <a:r>
              <a:rPr lang="pt-BR" sz="1800" i="1" dirty="0" smtClean="0"/>
              <a:t>M</a:t>
            </a:r>
            <a:r>
              <a:rPr lang="pt-BR" sz="1800" dirty="0" smtClean="0"/>
              <a:t>-ária (multinível)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20</a:t>
            </a:fld>
            <a:endParaRPr lang="pt-BR" alt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70" y="2204864"/>
            <a:ext cx="3598577" cy="342303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439070" y="5627900"/>
            <a:ext cx="3384376" cy="360040"/>
          </a:xfrm>
          <a:prstGeom prst="rect">
            <a:avLst/>
          </a:prstGeom>
          <a:noFill/>
        </p:spPr>
        <p:txBody>
          <a:bodyPr wrap="none" lIns="36000" rIns="36000" rtlCol="0" anchor="ctr" anchorCtr="0">
            <a:normAutofit/>
          </a:bodyPr>
          <a:lstStyle/>
          <a:p>
            <a:pPr algn="ctr"/>
            <a:r>
              <a:rPr lang="pt-BR" sz="1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Observe o envelope real de cada sinal...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1. 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295400"/>
            <a:ext cx="8473348" cy="4830763"/>
          </a:xfrm>
        </p:spPr>
        <p:txBody>
          <a:bodyPr>
            <a:noAutofit/>
          </a:bodyPr>
          <a:lstStyle/>
          <a:p>
            <a:r>
              <a:rPr lang="pt-BR" sz="2800" dirty="0" smtClean="0"/>
              <a:t>Modulação</a:t>
            </a:r>
          </a:p>
          <a:p>
            <a:pPr lvl="1"/>
            <a:r>
              <a:rPr lang="pt-BR" sz="2000" dirty="0" smtClean="0"/>
              <a:t>Motivos</a:t>
            </a:r>
          </a:p>
          <a:p>
            <a:pPr lvl="2"/>
            <a:r>
              <a:rPr lang="pt-BR" sz="1600" dirty="0" smtClean="0"/>
              <a:t>Adequação ao meio de transmissão: potência necessária</a:t>
            </a:r>
          </a:p>
          <a:p>
            <a:pPr lvl="2"/>
            <a:r>
              <a:rPr lang="pt-BR" sz="1600" dirty="0" smtClean="0"/>
              <a:t>Portabilidade do dispositivo: tamanho da antena (</a:t>
            </a:r>
            <a:r>
              <a:rPr lang="el-GR" sz="1600" i="1" dirty="0" smtClean="0"/>
              <a:t>λ</a:t>
            </a:r>
            <a:r>
              <a:rPr lang="pt-BR" sz="1600" i="1" baseline="-25000" dirty="0" smtClean="0"/>
              <a:t>c</a:t>
            </a:r>
            <a:r>
              <a:rPr lang="pt-BR" sz="1600" dirty="0" smtClean="0"/>
              <a:t>/4)</a:t>
            </a:r>
          </a:p>
          <a:p>
            <a:pPr lvl="2"/>
            <a:r>
              <a:rPr lang="pt-BR" sz="1600" dirty="0" smtClean="0"/>
              <a:t>Multiplexação: compartilhamento do meio por vários usuários</a:t>
            </a:r>
          </a:p>
          <a:p>
            <a:pPr lvl="1"/>
            <a:r>
              <a:rPr lang="pt-BR" sz="2000" dirty="0" smtClean="0"/>
              <a:t>Princípio Heteródino*</a:t>
            </a:r>
          </a:p>
          <a:p>
            <a:pPr lvl="2"/>
            <a:r>
              <a:rPr lang="pt-BR" sz="1400" dirty="0" smtClean="0"/>
              <a:t>Multiplicação de </a:t>
            </a:r>
            <a:r>
              <a:rPr lang="pt-BR" sz="1400" dirty="0"/>
              <a:t>duas </a:t>
            </a:r>
            <a:r>
              <a:rPr lang="pt-BR" sz="1400" dirty="0" smtClean="0"/>
              <a:t>senóides </a:t>
            </a:r>
            <a:r>
              <a:rPr lang="pt-BR" sz="1400" dirty="0"/>
              <a:t>pode ser </a:t>
            </a:r>
            <a:r>
              <a:rPr lang="pt-BR" sz="1400" dirty="0" smtClean="0"/>
              <a:t>escrita </a:t>
            </a:r>
            <a:r>
              <a:rPr lang="pt-BR" sz="1400" dirty="0"/>
              <a:t>como a soma de duas </a:t>
            </a:r>
            <a:r>
              <a:rPr lang="pt-BR" sz="1400" dirty="0" smtClean="0"/>
              <a:t>senóides</a:t>
            </a:r>
            <a:r>
              <a:rPr lang="pt-BR" sz="1400" dirty="0"/>
              <a:t>, </a:t>
            </a:r>
            <a:r>
              <a:rPr lang="pt-BR" sz="1400" dirty="0" smtClean="0"/>
              <a:t/>
            </a:r>
            <a:br>
              <a:rPr lang="pt-BR" sz="1400" dirty="0" smtClean="0"/>
            </a:br>
            <a:r>
              <a:rPr lang="pt-BR" sz="1400" dirty="0" smtClean="0"/>
              <a:t>cujas </a:t>
            </a:r>
            <a:r>
              <a:rPr lang="pt-BR" sz="1400" dirty="0"/>
              <a:t>frequências são </a:t>
            </a:r>
            <a:r>
              <a:rPr lang="pt-BR" sz="1400" dirty="0" smtClean="0"/>
              <a:t>a soma e a diferença </a:t>
            </a:r>
            <a:r>
              <a:rPr lang="pt-BR" sz="1400" dirty="0"/>
              <a:t>das frequências </a:t>
            </a:r>
            <a:r>
              <a:rPr lang="pt-BR" sz="1400" dirty="0" smtClean="0"/>
              <a:t>das senóides multiplicadas</a:t>
            </a:r>
          </a:p>
          <a:p>
            <a:pPr lvl="1"/>
            <a:r>
              <a:rPr lang="pt-BR" sz="1800" dirty="0" smtClean="0"/>
              <a:t>Receptor Heteródino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21</a:t>
            </a:fld>
            <a:endParaRPr lang="pt-BR" alt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-2413357" y="3717613"/>
            <a:ext cx="51845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* diz-se do </a:t>
            </a:r>
            <a:r>
              <a:rPr lang="pt-BR" sz="105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processo pelo qual se misturam duas frequências </a:t>
            </a:r>
            <a:r>
              <a:rPr lang="pt-BR" sz="105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para </a:t>
            </a:r>
            <a:r>
              <a:rPr lang="pt-BR" sz="105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obter-se uma terceira, diferente das duas anteriores, </a:t>
            </a:r>
            <a:r>
              <a:rPr lang="pt-BR" sz="105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originando o </a:t>
            </a:r>
            <a:r>
              <a:rPr lang="pt-BR" sz="105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fenômeno de </a:t>
            </a:r>
            <a:r>
              <a:rPr lang="pt-BR" sz="105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batimento</a:t>
            </a:r>
            <a:endParaRPr lang="pt-BR" sz="105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755576" y="4410794"/>
            <a:ext cx="6191250" cy="2114550"/>
            <a:chOff x="1619672" y="4050754"/>
            <a:chExt cx="6191250" cy="2114550"/>
          </a:xfrm>
        </p:grpSpPr>
        <p:pic>
          <p:nvPicPr>
            <p:cNvPr id="95234" name="Picture 2" descr="http://www.py2bbs.qsl.br/projetos/explorador_vhf/super-heterodino-diagrama-bloco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050754"/>
              <a:ext cx="6191250" cy="211455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</p:spPr>
        </p:pic>
        <p:sp>
          <p:nvSpPr>
            <p:cNvPr id="8" name="Retângulo 7"/>
            <p:cNvSpPr/>
            <p:nvPr/>
          </p:nvSpPr>
          <p:spPr>
            <a:xfrm>
              <a:off x="6588224" y="5276700"/>
              <a:ext cx="864096" cy="288032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/>
          <p:cNvSpPr/>
          <p:nvPr/>
        </p:nvSpPr>
        <p:spPr>
          <a:xfrm>
            <a:off x="6535339" y="170080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200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λ</a:t>
            </a:r>
            <a:r>
              <a:rPr lang="pt-BR" sz="1200" i="1" baseline="-25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  </a:t>
            </a:r>
            <a:r>
              <a:rPr lang="pt-BR" sz="12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comprimento da </a:t>
            </a:r>
            <a:r>
              <a:rPr lang="pt-BR" sz="1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onda portadora</a:t>
            </a:r>
          </a:p>
        </p:txBody>
      </p:sp>
      <p:sp>
        <p:nvSpPr>
          <p:cNvPr id="11" name="Elipse 10"/>
          <p:cNvSpPr/>
          <p:nvPr/>
        </p:nvSpPr>
        <p:spPr>
          <a:xfrm>
            <a:off x="1907704" y="4797152"/>
            <a:ext cx="720080" cy="98360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07703" y="836712"/>
            <a:ext cx="631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cos(</a:t>
            </a:r>
            <a:r>
              <a:rPr lang="el-GR" dirty="0"/>
              <a:t>Ω</a:t>
            </a:r>
            <a:r>
              <a:rPr lang="pt-BR" baseline="-25000" dirty="0" err="1"/>
              <a:t>s</a:t>
            </a:r>
            <a:r>
              <a:rPr lang="pt-BR" dirty="0" err="1"/>
              <a:t>n</a:t>
            </a:r>
            <a:r>
              <a:rPr lang="pt-BR" dirty="0"/>
              <a:t>) · cos(</a:t>
            </a:r>
            <a:r>
              <a:rPr lang="el-GR" dirty="0"/>
              <a:t>Ω</a:t>
            </a:r>
            <a:r>
              <a:rPr lang="pt-BR" baseline="-25000" dirty="0" err="1"/>
              <a:t>c</a:t>
            </a:r>
            <a:r>
              <a:rPr lang="pt-BR" dirty="0" err="1"/>
              <a:t>n</a:t>
            </a:r>
            <a:r>
              <a:rPr lang="pt-BR" dirty="0"/>
              <a:t>) = </a:t>
            </a:r>
            <a:r>
              <a:rPr lang="pt-BR" dirty="0" smtClean="0"/>
              <a:t>[ cos(</a:t>
            </a:r>
            <a:r>
              <a:rPr lang="el-GR" dirty="0"/>
              <a:t>Ω</a:t>
            </a:r>
            <a:r>
              <a:rPr lang="pt-BR" baseline="-25000" dirty="0"/>
              <a:t>s</a:t>
            </a:r>
            <a:r>
              <a:rPr lang="pt-BR" dirty="0"/>
              <a:t> + </a:t>
            </a:r>
            <a:r>
              <a:rPr lang="el-GR" dirty="0"/>
              <a:t>Ω</a:t>
            </a:r>
            <a:r>
              <a:rPr lang="pt-BR" baseline="-25000" dirty="0"/>
              <a:t>c</a:t>
            </a:r>
            <a:r>
              <a:rPr lang="pt-BR" dirty="0"/>
              <a:t>)n + cos(</a:t>
            </a:r>
            <a:r>
              <a:rPr lang="el-GR" dirty="0" smtClean="0"/>
              <a:t>Ω</a:t>
            </a:r>
            <a:r>
              <a:rPr lang="pt-BR" baseline="-25000" dirty="0" smtClean="0"/>
              <a:t>c</a:t>
            </a:r>
            <a:r>
              <a:rPr lang="pt-BR" dirty="0" smtClean="0"/>
              <a:t> </a:t>
            </a:r>
            <a:r>
              <a:rPr lang="pt-BR" dirty="0"/>
              <a:t>− </a:t>
            </a:r>
            <a:r>
              <a:rPr lang="el-GR" dirty="0" smtClean="0"/>
              <a:t>Ω</a:t>
            </a:r>
            <a:r>
              <a:rPr lang="pt-BR" baseline="-25000" dirty="0" smtClean="0"/>
              <a:t>s</a:t>
            </a:r>
            <a:r>
              <a:rPr lang="pt-BR" dirty="0" smtClean="0"/>
              <a:t>)n ] / 2</a:t>
            </a:r>
            <a:endParaRPr lang="pt-BR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88980"/>
              </p:ext>
            </p:extLst>
          </p:nvPr>
        </p:nvGraphicFramePr>
        <p:xfrm>
          <a:off x="4283968" y="3861048"/>
          <a:ext cx="4654093" cy="47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0" name="Equação" r:id="rId5" imgW="3835080" imgH="393480" progId="Equation.3">
                  <p:embed/>
                </p:oleObj>
              </mc:Choice>
              <mc:Fallback>
                <p:oleObj name="Equação" r:id="rId5" imgW="3835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3968" y="3861048"/>
                        <a:ext cx="4654093" cy="4777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896214" y="5933554"/>
            <a:ext cx="1113925" cy="591790"/>
          </a:xfrm>
          <a:prstGeom prst="rect">
            <a:avLst/>
          </a:prstGeom>
          <a:noFill/>
        </p:spPr>
        <p:txBody>
          <a:bodyPr wrap="square" lIns="36000" rIns="36000" rtlCol="0" anchor="ctr" anchorCtr="0">
            <a:normAutofit/>
          </a:bodyPr>
          <a:lstStyle/>
          <a:p>
            <a:pPr algn="ctr"/>
            <a:r>
              <a:rPr lang="pt-BR" sz="1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Receptor Heteródino</a:t>
            </a:r>
            <a:endParaRPr lang="pt-BR" sz="14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1.</a:t>
            </a:r>
            <a:r>
              <a:rPr lang="pt-BR" altLang="pt-BR" dirty="0"/>
              <a:t> </a:t>
            </a:r>
            <a:r>
              <a:rPr lang="pt-BR" altLang="pt-BR" dirty="0" smtClean="0"/>
              <a:t>Introdução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295400"/>
            <a:ext cx="8473348" cy="4830763"/>
          </a:xfrm>
        </p:spPr>
        <p:txBody>
          <a:bodyPr>
            <a:noAutofit/>
          </a:bodyPr>
          <a:lstStyle/>
          <a:p>
            <a:r>
              <a:rPr lang="pt-BR" sz="2800" dirty="0" smtClean="0"/>
              <a:t>Classificação de Sistemas de Comunicação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22</a:t>
            </a:fld>
            <a:endParaRPr lang="pt-BR" altLang="pt-BR"/>
          </a:p>
        </p:txBody>
      </p:sp>
      <p:pic>
        <p:nvPicPr>
          <p:cNvPr id="63492" name="Picture 4" descr="http://4.bp.blogspot.com/--kPh8i6GURQ/T2T1tufskGI/AAAAAAAAACM/RcWPEFRx_YM/s640/t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552728" cy="457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328592"/>
          </a:xfrm>
        </p:spPr>
        <p:txBody>
          <a:bodyPr/>
          <a:lstStyle/>
          <a:p>
            <a:r>
              <a:rPr lang="pt-BR" sz="2800" dirty="0"/>
              <a:t>Qual é a </a:t>
            </a:r>
            <a:r>
              <a:rPr lang="pt-BR" sz="2800" dirty="0" smtClean="0"/>
              <a:t>melhor técnica de modulação?</a:t>
            </a:r>
          </a:p>
          <a:p>
            <a:endParaRPr lang="pt-BR" sz="1800" dirty="0" smtClean="0"/>
          </a:p>
          <a:p>
            <a:r>
              <a:rPr lang="pt-BR" sz="2800" dirty="0" smtClean="0"/>
              <a:t>Critérios de avaliação </a:t>
            </a:r>
            <a:r>
              <a:rPr lang="pt-BR" sz="2000" dirty="0" smtClean="0"/>
              <a:t>(mais usuais)</a:t>
            </a:r>
            <a:endParaRPr lang="pt-BR" sz="2800" dirty="0" smtClean="0"/>
          </a:p>
          <a:p>
            <a:pPr lvl="1"/>
            <a:endParaRPr lang="pt-BR" sz="2000" b="1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pt-BR" sz="2000" b="1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Probabilidade</a:t>
            </a:r>
            <a:r>
              <a:rPr lang="pt-BR" sz="2000" dirty="0" smtClean="0"/>
              <a:t> de símbolos (ou bits) errados (BER) no receptor</a:t>
            </a:r>
          </a:p>
          <a:p>
            <a:pPr lvl="1"/>
            <a:endParaRPr lang="pt-BR" sz="2000" b="1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pt-BR" sz="2000" b="1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Largura </a:t>
            </a:r>
            <a:r>
              <a:rPr lang="pt-BR" sz="2000" b="1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de banda </a:t>
            </a:r>
            <a:r>
              <a:rPr lang="pt-BR" sz="2000" dirty="0" smtClean="0"/>
              <a:t>necessária para uma dada taxa de bits, </a:t>
            </a:r>
            <a:r>
              <a:rPr lang="pt-BR" sz="2000" i="1" dirty="0" smtClean="0"/>
              <a:t>R</a:t>
            </a:r>
            <a:endParaRPr lang="pt-BR" sz="2000" i="1" dirty="0"/>
          </a:p>
          <a:p>
            <a:pPr lvl="1"/>
            <a:endParaRPr lang="pt-BR" sz="2000" b="1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pt-BR" sz="2000" b="1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Potência</a:t>
            </a:r>
            <a:r>
              <a:rPr lang="pt-BR" sz="2000" dirty="0" smtClean="0"/>
              <a:t> necessária no transmissor e no receptor</a:t>
            </a:r>
            <a:endParaRPr lang="pt-BR" sz="2000" dirty="0"/>
          </a:p>
          <a:p>
            <a:pPr lvl="1"/>
            <a:endParaRPr lang="pt-BR" sz="2000" b="1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pt-BR" sz="2000" b="1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Complexidade (custo)</a:t>
            </a:r>
            <a:r>
              <a:rPr lang="pt-BR" sz="20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dirty="0" smtClean="0"/>
              <a:t>do transmissor e do receptor </a:t>
            </a: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01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1.</a:t>
            </a:r>
            <a:r>
              <a:rPr lang="pt-BR" altLang="pt-BR" dirty="0"/>
              <a:t> </a:t>
            </a:r>
            <a:r>
              <a:rPr lang="pt-BR" altLang="pt-BR" dirty="0" smtClean="0"/>
              <a:t>Introdução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256584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</a:t>
            </a:r>
            <a:r>
              <a:rPr lang="pt-BR" sz="2400" baseline="30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*</a:t>
            </a:r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senoidal:</a:t>
            </a:r>
          </a:p>
          <a:p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Binária</a:t>
            </a: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Binária por Mudança de Amplitude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400" b="1" i="1" dirty="0" smtClean="0">
                <a:solidFill>
                  <a:srgbClr val="FFFF00"/>
                </a:solidFill>
              </a:rPr>
              <a:t>BASK</a:t>
            </a:r>
            <a:r>
              <a:rPr lang="pt-BR" sz="1400" i="1" dirty="0" smtClean="0">
                <a:solidFill>
                  <a:srgbClr val="FFFF00"/>
                </a:solidFill>
              </a:rPr>
              <a:t> - </a:t>
            </a:r>
            <a:r>
              <a:rPr lang="pt-BR" sz="1400" i="1" dirty="0" err="1" smtClean="0">
                <a:solidFill>
                  <a:srgbClr val="FFFF00"/>
                </a:solidFill>
              </a:rPr>
              <a:t>Binary</a:t>
            </a:r>
            <a:r>
              <a:rPr lang="pt-BR" sz="1400" i="1" dirty="0" smtClean="0">
                <a:solidFill>
                  <a:srgbClr val="FFFF00"/>
                </a:solidFill>
              </a:rPr>
              <a:t> Amplitude Shift-</a:t>
            </a:r>
            <a:r>
              <a:rPr lang="pt-BR" sz="1400" i="1" dirty="0" err="1" smtClean="0">
                <a:solidFill>
                  <a:srgbClr val="FFFF00"/>
                </a:solidFill>
              </a:rPr>
              <a:t>keying</a:t>
            </a:r>
            <a:endParaRPr lang="pt-BR" sz="2000" dirty="0" smtClean="0">
              <a:solidFill>
                <a:srgbClr val="FFFF00"/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Fase e frequência da portadora são constantes enquanto a amplitude é chaveada em dois possíveis valores representativos dos símbolos '1' e '0'</a:t>
            </a:r>
          </a:p>
          <a:p>
            <a:pPr lvl="1"/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Binária por Mudança de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Fase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400" b="1" i="1" dirty="0" smtClean="0">
                <a:solidFill>
                  <a:srgbClr val="FFFF00"/>
                </a:solidFill>
              </a:rPr>
              <a:t>BPSK</a:t>
            </a:r>
            <a:r>
              <a:rPr lang="pt-BR" sz="1400" i="1" dirty="0" smtClean="0">
                <a:solidFill>
                  <a:srgbClr val="FFFF00"/>
                </a:solidFill>
              </a:rPr>
              <a:t> - </a:t>
            </a:r>
            <a:r>
              <a:rPr lang="pt-BR" sz="1400" i="1" dirty="0" err="1" smtClean="0">
                <a:solidFill>
                  <a:srgbClr val="FFFF00"/>
                </a:solidFill>
              </a:rPr>
              <a:t>Binary</a:t>
            </a:r>
            <a:r>
              <a:rPr lang="pt-BR" sz="1400" i="1" dirty="0" smtClean="0">
                <a:solidFill>
                  <a:srgbClr val="FFFF00"/>
                </a:solidFill>
              </a:rPr>
              <a:t> </a:t>
            </a:r>
            <a:r>
              <a:rPr lang="pt-BR" sz="1400" i="1" dirty="0" err="1">
                <a:solidFill>
                  <a:srgbClr val="FFFF00"/>
                </a:solidFill>
              </a:rPr>
              <a:t>Phase</a:t>
            </a:r>
            <a:r>
              <a:rPr lang="pt-BR" sz="1400" i="1" dirty="0">
                <a:solidFill>
                  <a:srgbClr val="FFFF00"/>
                </a:solidFill>
              </a:rPr>
              <a:t> </a:t>
            </a:r>
            <a:r>
              <a:rPr lang="pt-BR" sz="1400" i="1" dirty="0" smtClean="0">
                <a:solidFill>
                  <a:srgbClr val="FFFF00"/>
                </a:solidFill>
              </a:rPr>
              <a:t>Shift-</a:t>
            </a:r>
            <a:r>
              <a:rPr lang="pt-BR" sz="1400" i="1" dirty="0" err="1" smtClean="0">
                <a:solidFill>
                  <a:srgbClr val="FFFF00"/>
                </a:solidFill>
              </a:rPr>
              <a:t>Keying</a:t>
            </a:r>
            <a:endParaRPr lang="pt-BR" sz="2000" dirty="0" smtClean="0">
              <a:solidFill>
                <a:srgbClr val="FFFF00"/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Amplitude e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da portadora são constantes enquanto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fase é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chaveada em dois possíveis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valores representativos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dos símbolos '1' e '0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'</a:t>
            </a:r>
          </a:p>
          <a:p>
            <a:pPr lvl="1"/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Binária por Mudança de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400" b="1" i="1" dirty="0" smtClean="0">
                <a:solidFill>
                  <a:srgbClr val="FFFF00"/>
                </a:solidFill>
              </a:rPr>
              <a:t>BFSK</a:t>
            </a:r>
            <a:r>
              <a:rPr lang="pt-BR" sz="1400" i="1" dirty="0" smtClean="0">
                <a:solidFill>
                  <a:srgbClr val="FFFF00"/>
                </a:solidFill>
              </a:rPr>
              <a:t> - </a:t>
            </a:r>
            <a:r>
              <a:rPr lang="pt-BR" sz="1400" i="1" dirty="0" err="1" smtClean="0">
                <a:solidFill>
                  <a:srgbClr val="FFFF00"/>
                </a:solidFill>
              </a:rPr>
              <a:t>Binary</a:t>
            </a:r>
            <a:r>
              <a:rPr lang="pt-BR" sz="1400" i="1" dirty="0" smtClean="0">
                <a:solidFill>
                  <a:srgbClr val="FFFF00"/>
                </a:solidFill>
              </a:rPr>
              <a:t> </a:t>
            </a:r>
            <a:r>
              <a:rPr lang="pt-BR" sz="1400" i="1" dirty="0" err="1" smtClean="0">
                <a:solidFill>
                  <a:srgbClr val="FFFF00"/>
                </a:solidFill>
              </a:rPr>
              <a:t>Frequency</a:t>
            </a:r>
            <a:r>
              <a:rPr lang="pt-BR" sz="1400" i="1" dirty="0" smtClean="0">
                <a:solidFill>
                  <a:srgbClr val="FFFF00"/>
                </a:solidFill>
              </a:rPr>
              <a:t> Shift-</a:t>
            </a:r>
            <a:r>
              <a:rPr lang="pt-BR" sz="1400" i="1" dirty="0" err="1" smtClean="0">
                <a:solidFill>
                  <a:srgbClr val="FFFF00"/>
                </a:solidFill>
              </a:rPr>
              <a:t>Keying</a:t>
            </a:r>
            <a:endParaRPr lang="pt-BR" sz="2000" dirty="0">
              <a:solidFill>
                <a:srgbClr val="FFFF00"/>
              </a:solidFill>
            </a:endParaRPr>
          </a:p>
          <a:p>
            <a:pPr lvl="2"/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Amplitude 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fase da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são constantes enquanto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frequência é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chaveada em dois possíveis valores representativos dos símbolos '1' e '0'</a:t>
            </a:r>
          </a:p>
          <a:p>
            <a:pPr lvl="1"/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68337"/>
              </p:ext>
            </p:extLst>
          </p:nvPr>
        </p:nvGraphicFramePr>
        <p:xfrm>
          <a:off x="5076056" y="1268760"/>
          <a:ext cx="2880320" cy="470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7" name="Equação" r:id="rId4" imgW="1460160" imgH="228600" progId="Equation.3">
                  <p:embed/>
                </p:oleObj>
              </mc:Choice>
              <mc:Fallback>
                <p:oleObj name="Equação" r:id="rId4" imgW="1460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1268760"/>
                        <a:ext cx="2880320" cy="47025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979712" y="6021288"/>
            <a:ext cx="5184576" cy="36004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noAutofit/>
          </a:bodyPr>
          <a:lstStyle/>
          <a:p>
            <a:pPr algn="ctr"/>
            <a:r>
              <a:rPr lang="pt-BR" sz="1400" b="1" dirty="0" smtClean="0"/>
              <a:t>BASK</a:t>
            </a:r>
            <a:r>
              <a:rPr lang="pt-BR" sz="1400" dirty="0" smtClean="0"/>
              <a:t>, </a:t>
            </a:r>
            <a:r>
              <a:rPr lang="pt-BR" sz="1400" b="1" dirty="0" smtClean="0"/>
              <a:t>BPSK</a:t>
            </a:r>
            <a:r>
              <a:rPr lang="pt-BR" sz="1400" dirty="0" smtClean="0"/>
              <a:t> e </a:t>
            </a:r>
            <a:r>
              <a:rPr lang="pt-BR" sz="1400" b="1" dirty="0" smtClean="0"/>
              <a:t>BFSK</a:t>
            </a:r>
            <a:r>
              <a:rPr lang="pt-BR" sz="1400" dirty="0" smtClean="0"/>
              <a:t> são exemplos de processos passa faixa</a:t>
            </a:r>
          </a:p>
        </p:txBody>
      </p:sp>
      <p:sp>
        <p:nvSpPr>
          <p:cNvPr id="5" name="CaixaDeTexto 4"/>
          <p:cNvSpPr txBox="1"/>
          <p:nvPr/>
        </p:nvSpPr>
        <p:spPr>
          <a:xfrm rot="16200000">
            <a:off x="-277180" y="5866420"/>
            <a:ext cx="914400" cy="360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pt-B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11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carrier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699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1.</a:t>
            </a:r>
            <a:r>
              <a:rPr lang="pt-BR" altLang="pt-BR" dirty="0"/>
              <a:t> </a:t>
            </a:r>
            <a:r>
              <a:rPr lang="pt-BR" altLang="pt-BR" dirty="0" smtClean="0"/>
              <a:t>Introdução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28800"/>
            <a:ext cx="8291264" cy="4497363"/>
          </a:xfrm>
        </p:spPr>
        <p:txBody>
          <a:bodyPr>
            <a:normAutofit/>
          </a:bodyPr>
          <a:lstStyle/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para comunicações digitais:</a:t>
            </a:r>
          </a:p>
          <a:p>
            <a:pPr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</a:t>
            </a:r>
            <a:r>
              <a:rPr lang="pt-BR" sz="1800" b="1" dirty="0" smtClean="0"/>
              <a:t>unitária</a:t>
            </a:r>
            <a:r>
              <a:rPr lang="pt-BR" sz="1800" dirty="0" smtClean="0"/>
              <a:t>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para a duração de um símbolo (bit, nesse caso)</a:t>
            </a: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Nas comunicações analógicas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Largura de banda de transmissão de um sinal modulado em ângulo </a:t>
            </a:r>
            <a:b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é maior que a necessária para o mesmo sinal modulado em amplitude</a:t>
            </a:r>
          </a:p>
          <a:p>
            <a:endParaRPr lang="pt-BR" sz="2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Nas comunicações digitais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Largura de banda do BFSK é maior do que a do BASK, </a:t>
            </a:r>
            <a:b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mas o mesmo não é válido para BPSK em relação à BASK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012135"/>
              </p:ext>
            </p:extLst>
          </p:nvPr>
        </p:nvGraphicFramePr>
        <p:xfrm>
          <a:off x="5940152" y="1556792"/>
          <a:ext cx="2016224" cy="61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7" name="Equação" r:id="rId4" imgW="1574640" imgH="482400" progId="Equation.3">
                  <p:embed/>
                </p:oleObj>
              </mc:Choice>
              <mc:Fallback>
                <p:oleObj name="Equação" r:id="rId4" imgW="157464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0152" y="1556792"/>
                        <a:ext cx="2016224" cy="61664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25</a:t>
            </a:fld>
            <a:endParaRPr lang="pt-BR" alt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003570"/>
              </p:ext>
            </p:extLst>
          </p:nvPr>
        </p:nvGraphicFramePr>
        <p:xfrm>
          <a:off x="2286000" y="2749550"/>
          <a:ext cx="47466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8" name="Equação" r:id="rId6" imgW="3708360" imgH="533160" progId="Equation.3">
                  <p:embed/>
                </p:oleObj>
              </mc:Choice>
              <mc:Fallback>
                <p:oleObj name="Equação" r:id="rId6" imgW="3708360" imgH="533160" progId="Equation.3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49550"/>
                        <a:ext cx="4746625" cy="679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ipse 7"/>
          <p:cNvSpPr/>
          <p:nvPr/>
        </p:nvSpPr>
        <p:spPr>
          <a:xfrm>
            <a:off x="6372200" y="1556792"/>
            <a:ext cx="50405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 </a:t>
            </a:r>
            <a:r>
              <a:rPr lang="pt-BR" altLang="pt-BR" dirty="0" smtClean="0"/>
              <a:t>1. Introdução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Processo </a:t>
            </a:r>
            <a:r>
              <a:rPr lang="pt-BR" sz="2200" b="1" dirty="0" smtClean="0"/>
              <a:t>Passa Faixa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Espectro de frequência de um sinal modulado digitalmente é centrado em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fc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Considera-se que a frequência da portadora, </a:t>
            </a:r>
            <a:r>
              <a:rPr lang="pt-BR" sz="1600" i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i="1" baseline="-25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seja muito maior que a</a:t>
            </a:r>
            <a:b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largura de banda (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BW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 da sequência binária de dados (sinal modulante)</a:t>
            </a: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Linear:</a:t>
            </a:r>
          </a:p>
          <a:p>
            <a:pPr lvl="1"/>
            <a:r>
              <a:rPr lang="pt-BR" sz="1600" b="1" i="1" dirty="0">
                <a:latin typeface="Times New Roman" panose="02020603050405020304" pitchFamily="18" charset="0"/>
              </a:rPr>
              <a:t>b</a:t>
            </a:r>
            <a:r>
              <a:rPr lang="pt-BR" sz="1600" b="1" dirty="0">
                <a:latin typeface="Times New Roman" panose="02020603050405020304" pitchFamily="18" charset="0"/>
              </a:rPr>
              <a:t>(</a:t>
            </a:r>
            <a:r>
              <a:rPr lang="pt-BR" sz="1600" b="1" i="1" dirty="0">
                <a:latin typeface="Times New Roman" panose="02020603050405020304" pitchFamily="18" charset="0"/>
              </a:rPr>
              <a:t>t</a:t>
            </a:r>
            <a:r>
              <a:rPr lang="pt-BR" sz="1600" b="1" dirty="0">
                <a:latin typeface="Times New Roman" panose="02020603050405020304" pitchFamily="18" charset="0"/>
              </a:rPr>
              <a:t>)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representa o sinal binário de entrada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Admitindo fase nula (por conveniência):</a:t>
            </a: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Como </a:t>
            </a:r>
            <a:r>
              <a:rPr lang="pt-BR" sz="1800" b="1" i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800" b="1" i="1" baseline="-25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pt-BR" sz="1800" b="1" i="1" baseline="-25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&gt;&gt; BW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 não haverá sobreposição espectral na geração de 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de cada bit do sinal transmitido </a:t>
            </a: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110393"/>
              </p:ext>
            </p:extLst>
          </p:nvPr>
        </p:nvGraphicFramePr>
        <p:xfrm>
          <a:off x="5148064" y="3026222"/>
          <a:ext cx="1122362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1" name="Equação" r:id="rId4" imgW="876240" imgH="203040" progId="Equation.3">
                  <p:embed/>
                </p:oleObj>
              </mc:Choice>
              <mc:Fallback>
                <p:oleObj name="Equação" r:id="rId4" imgW="876240" imgH="203040" progId="Equation.3">
                  <p:embed/>
                  <p:pic>
                    <p:nvPicPr>
                      <p:cNvPr id="0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026222"/>
                        <a:ext cx="1122362" cy="2587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584727"/>
              </p:ext>
            </p:extLst>
          </p:nvPr>
        </p:nvGraphicFramePr>
        <p:xfrm>
          <a:off x="5148064" y="3284984"/>
          <a:ext cx="19685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2" name="Equação" r:id="rId6" imgW="1536480" imgH="482400" progId="Equation.3">
                  <p:embed/>
                </p:oleObj>
              </mc:Choice>
              <mc:Fallback>
                <p:oleObj name="Equação" r:id="rId6" imgW="1536480" imgH="48240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284984"/>
                        <a:ext cx="1968500" cy="614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685322"/>
              </p:ext>
            </p:extLst>
          </p:nvPr>
        </p:nvGraphicFramePr>
        <p:xfrm>
          <a:off x="899592" y="5013176"/>
          <a:ext cx="4554538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" name="Equação" r:id="rId8" imgW="3555720" imgH="1130040" progId="Equation.3">
                  <p:embed/>
                </p:oleObj>
              </mc:Choice>
              <mc:Fallback>
                <p:oleObj name="Equação" r:id="rId8" imgW="3555720" imgH="113004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013176"/>
                        <a:ext cx="4554538" cy="14382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ector de seta reta 7"/>
          <p:cNvCxnSpPr/>
          <p:nvPr/>
        </p:nvCxnSpPr>
        <p:spPr>
          <a:xfrm flipV="1">
            <a:off x="2627784" y="5949280"/>
            <a:ext cx="151216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4131101" y="5373216"/>
            <a:ext cx="2025075" cy="4572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≈0, pois |</a:t>
            </a:r>
            <a:r>
              <a:rPr lang="pt-BR" sz="1200" b="1" i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b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(</a:t>
            </a:r>
            <a:r>
              <a:rPr lang="pt-BR" sz="1200" b="1" i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t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)|</a:t>
            </a:r>
            <a:r>
              <a:rPr lang="pt-BR" sz="1200" b="1" baseline="30000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2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 é </a:t>
            </a:r>
            <a:r>
              <a:rPr lang="pt-BR" sz="1200" b="1" dirty="0" err="1" smtClean="0">
                <a:solidFill>
                  <a:schemeClr val="accent1"/>
                </a:solidFill>
                <a:latin typeface="Times New Roman" panose="02020603050405020304" pitchFamily="18" charset="0"/>
              </a:rPr>
              <a:t>cte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 num ciclo</a:t>
            </a:r>
          </a:p>
          <a:p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de </a:t>
            </a:r>
            <a:r>
              <a:rPr lang="pt-BR" sz="1200" b="1" i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cos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(4</a:t>
            </a:r>
            <a:r>
              <a:rPr lang="el-G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π</a:t>
            </a:r>
            <a:r>
              <a:rPr lang="pt-BR" sz="1200" b="1" i="1" dirty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sz="1200" b="1" i="1" dirty="0" err="1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pt-BR" sz="1200" b="1" i="1" baseline="-25000" dirty="0" err="1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pt-BR" sz="1200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pt-BR" sz="1200" b="1" i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t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)   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  </a:t>
            </a:r>
            <a:r>
              <a:rPr lang="pt-BR" sz="1200" b="1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pt-BR" sz="1200" b="1" i="1" baseline="-25000" dirty="0" err="1" smtClean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pt-BR" sz="1200" b="1" dirty="0" smtClean="0">
                <a:solidFill>
                  <a:schemeClr val="accent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&gt;&gt; BW</a:t>
            </a:r>
            <a:endParaRPr lang="pt-BR" sz="1200" b="1" dirty="0" smtClean="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588224" y="5085184"/>
            <a:ext cx="2028764" cy="11521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sz="1400" dirty="0" smtClean="0"/>
              <a:t>A energia do sinal transmitido (por bit) é um versão escalonada da energia do sinal binário de entrada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858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1.</a:t>
            </a:r>
            <a:r>
              <a:rPr lang="pt-BR" altLang="pt-BR" dirty="0"/>
              <a:t> </a:t>
            </a:r>
            <a:r>
              <a:rPr lang="pt-BR" altLang="pt-BR" dirty="0" smtClean="0"/>
              <a:t>Introdução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91264" cy="4929411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Detecção de Comunicações Digitais</a:t>
            </a:r>
          </a:p>
          <a:p>
            <a:pPr lvl="1"/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2400" b="1" dirty="0">
                <a:solidFill>
                  <a:srgbClr val="FFC000"/>
                </a:solidFill>
              </a:rPr>
              <a:t>Coerente</a:t>
            </a:r>
          </a:p>
          <a:p>
            <a:pPr lvl="2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receptor gera/recupera o sinal portador com a mesma frequência e fase como foi transmitido</a:t>
            </a:r>
          </a:p>
          <a:p>
            <a:pPr lvl="2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Procedimento mais complexo, mas com melhor performance</a:t>
            </a:r>
          </a:p>
          <a:p>
            <a:pPr lvl="2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2400" b="1" dirty="0">
                <a:solidFill>
                  <a:srgbClr val="FFC000"/>
                </a:solidFill>
              </a:rPr>
              <a:t>Não Coerente</a:t>
            </a:r>
          </a:p>
          <a:p>
            <a:pPr lvl="2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receptor tem um detector de envelope (envoltória) que demodula o sinal sem precisar de sincronismo de fase</a:t>
            </a:r>
          </a:p>
          <a:p>
            <a:pPr lvl="2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Procedimento simples, porém com performance inferior ao anterior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487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928992" cy="792162"/>
          </a:xfrm>
        </p:spPr>
        <p:txBody>
          <a:bodyPr/>
          <a:lstStyle/>
          <a:p>
            <a:r>
              <a:rPr lang="pt-BR" altLang="pt-BR" sz="3200" b="1" dirty="0" smtClean="0">
                <a:solidFill>
                  <a:srgbClr val="FFC000"/>
                </a:solidFill>
              </a:rPr>
              <a:t>2</a:t>
            </a:r>
            <a:r>
              <a:rPr lang="pt-BR" altLang="pt-BR" sz="3200" b="1" dirty="0">
                <a:solidFill>
                  <a:srgbClr val="FFC000"/>
                </a:solidFill>
              </a:rPr>
              <a:t>. Chaveamento Binário de Amplitude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Uma das primeiras formas de modulação digital usadas em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rádio telegrafia no início do séc. XX</a:t>
            </a: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Sinalização liga-desliga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gerada por uma sequência binária de dados é definida por: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B-ASK: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média:</a:t>
            </a: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67199"/>
              </p:ext>
            </p:extLst>
          </p:nvPr>
        </p:nvGraphicFramePr>
        <p:xfrm>
          <a:off x="3419872" y="2493268"/>
          <a:ext cx="3009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5" name="Equação" r:id="rId4" imgW="2349360" imgH="507960" progId="Equation.3">
                  <p:embed/>
                </p:oleObj>
              </mc:Choice>
              <mc:Fallback>
                <p:oleObj name="Equação" r:id="rId4" imgW="2349360" imgH="50796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493268"/>
                        <a:ext cx="3009900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070811"/>
              </p:ext>
            </p:extLst>
          </p:nvPr>
        </p:nvGraphicFramePr>
        <p:xfrm>
          <a:off x="3419475" y="3338513"/>
          <a:ext cx="393700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6" name="Equação" r:id="rId6" imgW="3073320" imgH="1218960" progId="Equation.3">
                  <p:embed/>
                </p:oleObj>
              </mc:Choice>
              <mc:Fallback>
                <p:oleObj name="Equação" r:id="rId6" imgW="3073320" imgH="121896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338513"/>
                        <a:ext cx="3937000" cy="15525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719738"/>
              </p:ext>
            </p:extLst>
          </p:nvPr>
        </p:nvGraphicFramePr>
        <p:xfrm>
          <a:off x="3419872" y="5159598"/>
          <a:ext cx="4104456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7" name="Equação" r:id="rId8" imgW="3288960" imgH="393480" progId="Equation.3">
                  <p:embed/>
                </p:oleObj>
              </mc:Choice>
              <mc:Fallback>
                <p:oleObj name="Equação" r:id="rId8" imgW="3288960" imgH="39348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159598"/>
                        <a:ext cx="4104456" cy="5016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982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Uma das primeiras formas de modulação digital usadas em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rádio telegrafia no início do séc. XX</a:t>
            </a: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Sinalização liga-desliga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gerada por uma sequência binária de dados é definida por: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B-ASK: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média:</a:t>
            </a: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682093"/>
              </p:ext>
            </p:extLst>
          </p:nvPr>
        </p:nvGraphicFramePr>
        <p:xfrm>
          <a:off x="923032" y="2492896"/>
          <a:ext cx="3009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1" name="Equação" r:id="rId4" imgW="2349360" imgH="507960" progId="Equation.3">
                  <p:embed/>
                </p:oleObj>
              </mc:Choice>
              <mc:Fallback>
                <p:oleObj name="Equação" r:id="rId4" imgW="23493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032" y="2492896"/>
                        <a:ext cx="3009900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07500"/>
              </p:ext>
            </p:extLst>
          </p:nvPr>
        </p:nvGraphicFramePr>
        <p:xfrm>
          <a:off x="899592" y="3573463"/>
          <a:ext cx="3465512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2" name="Equação" r:id="rId6" imgW="2705040" imgH="736560" progId="Equation.3">
                  <p:embed/>
                </p:oleObj>
              </mc:Choice>
              <mc:Fallback>
                <p:oleObj name="Equação" r:id="rId6" imgW="270504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573463"/>
                        <a:ext cx="3465512" cy="9382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492988"/>
              </p:ext>
            </p:extLst>
          </p:nvPr>
        </p:nvGraphicFramePr>
        <p:xfrm>
          <a:off x="923032" y="5085184"/>
          <a:ext cx="34258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3" name="Equação" r:id="rId8" imgW="2565360" imgH="609480" progId="Equation.3">
                  <p:embed/>
                </p:oleObj>
              </mc:Choice>
              <mc:Fallback>
                <p:oleObj name="Equação" r:id="rId8" imgW="256536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032" y="5085184"/>
                        <a:ext cx="3425825" cy="7762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29</a:t>
            </a:fld>
            <a:endParaRPr lang="pt-BR" alt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8"/>
            <a:ext cx="4538731" cy="3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3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 </a:t>
            </a:r>
            <a:r>
              <a:rPr lang="pt-BR" altLang="pt-BR" dirty="0" smtClean="0"/>
              <a:t>Objetivos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Descrever técnicas de modulação digital em banda passante (passa faixa) usuais e algumas variantes</a:t>
            </a:r>
          </a:p>
          <a:p>
            <a:pPr marL="0" indent="0">
              <a:buNone/>
            </a:pPr>
            <a:endParaRPr lang="pt-BR" sz="2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Diferenciar a detecção </a:t>
            </a:r>
            <a:r>
              <a:rPr lang="pt-BR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coerente  </a:t>
            </a:r>
            <a:r>
              <a:rPr lang="pt-BR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</a:t>
            </a:r>
            <a:r>
              <a:rPr lang="pt-BR" sz="24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não coerente </a:t>
            </a: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Um sistema é </a:t>
            </a:r>
            <a:r>
              <a:rPr lang="pt-BR" sz="2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coerente</a:t>
            </a:r>
            <a:r>
              <a:rPr lang="pt-BR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 o receptor for </a:t>
            </a:r>
            <a:r>
              <a:rPr lang="pt-BR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sincronizado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ao transmissor com respeito à fase da portadora, e </a:t>
            </a:r>
            <a:r>
              <a:rPr lang="pt-BR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não coerente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caso contrário</a:t>
            </a:r>
            <a:endParaRPr lang="pt-BR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Sistemas </a:t>
            </a:r>
            <a:r>
              <a:rPr lang="pt-BR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não </a:t>
            </a:r>
            <a:r>
              <a:rPr lang="pt-BR" sz="2000" b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coerentes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são </a:t>
            </a:r>
            <a:r>
              <a:rPr lang="pt-BR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menos complexos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que os </a:t>
            </a:r>
            <a:r>
              <a:rPr lang="pt-BR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coerentes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mas com performance pior</a:t>
            </a:r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</a:t>
            </a:fld>
            <a:endParaRPr lang="pt-BR" altLang="pt-BR"/>
          </a:p>
        </p:txBody>
      </p:sp>
      <p:pic>
        <p:nvPicPr>
          <p:cNvPr id="72706" name="Picture 2" descr="http://www.telecomlead.com/wp-content/uploads/2013/08/DoT-may-ask-telecom-regulator-to-share-spectrum-trading-guide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21087"/>
            <a:ext cx="3275856" cy="21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Densidade Espectral de Potência 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modulado B-ASK (OOK)</a:t>
            </a: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modulante 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(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 (binário, aleatório, unipolar)</a:t>
            </a:r>
            <a:b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/>
            </a:r>
            <a:b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/>
            </a:r>
            <a:br>
              <a:rPr lang="pt-BR" sz="1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/>
            </a:r>
            <a:b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Logo: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64747"/>
              </p:ext>
            </p:extLst>
          </p:nvPr>
        </p:nvGraphicFramePr>
        <p:xfrm>
          <a:off x="5349652" y="1124744"/>
          <a:ext cx="34004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1" name="Equação" r:id="rId4" imgW="2654280" imgH="660240" progId="Equation.3">
                  <p:embed/>
                </p:oleObj>
              </mc:Choice>
              <mc:Fallback>
                <p:oleObj name="Equação" r:id="rId4" imgW="26542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652" y="1124744"/>
                        <a:ext cx="3400425" cy="841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30</a:t>
            </a:fld>
            <a:endParaRPr lang="pt-BR" altLang="pt-BR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268738"/>
              </p:ext>
            </p:extLst>
          </p:nvPr>
        </p:nvGraphicFramePr>
        <p:xfrm>
          <a:off x="6130702" y="2060848"/>
          <a:ext cx="2619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2" name="Equação" r:id="rId6" imgW="2044440" imgH="558720" progId="Equation.3">
                  <p:embed/>
                </p:oleObj>
              </mc:Choice>
              <mc:Fallback>
                <p:oleObj name="Equação" r:id="rId6" imgW="2044440" imgH="55872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702" y="2060848"/>
                        <a:ext cx="2619375" cy="711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310587"/>
              </p:ext>
            </p:extLst>
          </p:nvPr>
        </p:nvGraphicFramePr>
        <p:xfrm>
          <a:off x="2339752" y="2852936"/>
          <a:ext cx="64103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3" name="Equação" r:id="rId8" imgW="5003640" imgH="558720" progId="Equation.3">
                  <p:embed/>
                </p:oleObj>
              </mc:Choice>
              <mc:Fallback>
                <p:oleObj name="Equação" r:id="rId8" imgW="5003640" imgH="55872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852936"/>
                        <a:ext cx="6410325" cy="711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59" name="Picture 23" descr="http://www.behindthesciences.com/_/rsrc/1462821405987/signal-processing/ask-and-fsk-digital-modulations/ASK_signals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/>
          <a:stretch/>
        </p:blipFill>
        <p:spPr bwMode="auto">
          <a:xfrm>
            <a:off x="1403648" y="3645024"/>
            <a:ext cx="7357544" cy="29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7934342" y="4581128"/>
            <a:ext cx="648072" cy="216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6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Densidade Espectral de Potência 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31</a:t>
            </a:fld>
            <a:endParaRPr lang="pt-BR" alt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71579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Geração de sinais B-ASK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Usando um modulador de produto com duas entradas: numa delas o sinal modulante (sinal liga-desliga) e noutra a portadora (sinal senoidal)</a:t>
            </a: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pt-BR" sz="105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Detecção de sinais B-ASK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Usando um detector de envelope (envoltória)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32</a:t>
            </a:fld>
            <a:endParaRPr lang="pt-BR" altLang="pt-BR"/>
          </a:p>
        </p:txBody>
      </p:sp>
      <p:sp>
        <p:nvSpPr>
          <p:cNvPr id="6" name="AutoShape 4" descr="Resultado de imagem para ask spectr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Resultado de imagem para ask spectr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688" name="Picture 8" descr="http://www.cdt21.com/resources/Modulation/images/img/ASK_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48196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http://www.cdt21.com/resources/Modulation/images/img/ASK_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1" y="4725144"/>
            <a:ext cx="795337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411760" y="2679811"/>
            <a:ext cx="457200" cy="36004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pt-BR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120706" y="3678075"/>
            <a:ext cx="457200" cy="207640"/>
          </a:xfrm>
          <a:prstGeom prst="rect">
            <a:avLst/>
          </a:prstGeom>
          <a:solidFill>
            <a:schemeClr val="tx1"/>
          </a:solidFill>
        </p:spPr>
        <p:txBody>
          <a:bodyPr wrap="none" tIns="0" bIns="0" rtlCol="0">
            <a:no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940152" y="2691997"/>
            <a:ext cx="457200" cy="36004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048719" y="5639214"/>
            <a:ext cx="457200" cy="36004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noAutofit/>
          </a:bodyPr>
          <a:lstStyle/>
          <a:p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84919" y="6187338"/>
            <a:ext cx="457200" cy="207640"/>
          </a:xfrm>
          <a:prstGeom prst="rect">
            <a:avLst/>
          </a:prstGeom>
          <a:solidFill>
            <a:schemeClr val="tx1"/>
          </a:solidFill>
        </p:spPr>
        <p:txBody>
          <a:bodyPr wrap="none" tIns="0" bIns="0" rtlCol="0">
            <a:no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pt-BR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8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B-ASK</a:t>
            </a:r>
          </a:p>
          <a:p>
            <a:pPr lvl="1">
              <a:spcAft>
                <a:spcPts val="600"/>
              </a:spcAft>
            </a:pPr>
            <a:r>
              <a:rPr lang="pt-BR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Experimento-1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 Modular em Amplitude um sinal quadrado unipolar com nível zero para representar o símbolo (bit) '0' e nível (</a:t>
            </a:r>
            <a:r>
              <a:rPr lang="pt-BR" sz="16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pt-BR" sz="1600" i="1" baseline="-25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  <a:r>
              <a:rPr lang="pt-BR" sz="1600" baseline="30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½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para representar o símbolo '1', variando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frequência da portadora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 fixando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 sinal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modulante, usando os seguintes parâmetros de simulação:</a:t>
            </a:r>
          </a:p>
          <a:p>
            <a:pPr lvl="2"/>
            <a:r>
              <a:rPr lang="pt-BR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de 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amostragem: 	100 Hz (amostra/s)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Quantidade de bits da mensagem:	100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Tempo de duração do bit:	1 s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de cada bit:		1 J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Quantidade de pontos da FFT:	4096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dirty="0" smtClean="0"/>
              <a:t>Prof. Cláudio Fleury</a:t>
            </a:r>
            <a:endParaRPr lang="pt-BR" alt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36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B-ASK</a:t>
            </a:r>
          </a:p>
          <a:p>
            <a:pPr lvl="1">
              <a:spcAft>
                <a:spcPts val="600"/>
              </a:spcAft>
            </a:pPr>
            <a:r>
              <a:rPr lang="pt-BR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Experimento-1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 Modular em Amplitude um sinal quadrado unipolar com nível zero para representar o símbolo (bit) '0' e nível  variar a frequência da portadora fixando o sinal modulante com nível (</a:t>
            </a:r>
            <a:r>
              <a:rPr lang="pt-BR" sz="16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pt-BR" sz="1600" i="1" baseline="-25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  <a:r>
              <a:rPr lang="pt-BR" sz="1600" baseline="30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½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para representar o símbolo '1', com os seguintes parâmetros de simulação:</a:t>
            </a:r>
          </a:p>
          <a:p>
            <a:pPr lvl="2"/>
            <a:r>
              <a:rPr lang="pt-BR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de 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amostragem: 	100 Hz (amostra/s)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Quantidade de bits da mensagem:	100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Tempo de duração do bit:	1 s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de cada bit:		1 J</a:t>
            </a:r>
          </a:p>
          <a:p>
            <a:pPr lvl="2"/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Quantidade de pontos da FFT:	4096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dirty="0" smtClean="0"/>
              <a:t>Prof. Cláudio Fleury</a:t>
            </a:r>
            <a:endParaRPr lang="pt-BR" alt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34</a:t>
            </a:fld>
            <a:endParaRPr lang="pt-BR" altLang="pt-BR"/>
          </a:p>
        </p:txBody>
      </p:sp>
      <p:sp>
        <p:nvSpPr>
          <p:cNvPr id="8" name="Retângulo 7"/>
          <p:cNvSpPr/>
          <p:nvPr/>
        </p:nvSpPr>
        <p:spPr>
          <a:xfrm>
            <a:off x="539552" y="3897630"/>
            <a:ext cx="4824536" cy="26277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pPr>
              <a:tabLst>
                <a:tab pos="1081088" algn="l"/>
              </a:tabLst>
            </a:pP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	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energia de um bit em Joules</a:t>
            </a:r>
          </a:p>
          <a:p>
            <a:pPr>
              <a:tabLst>
                <a:tab pos="1081088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 = 1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duração de um bit em segundos</a:t>
            </a:r>
          </a:p>
          <a:p>
            <a:pPr>
              <a:tabLst>
                <a:tab pos="1081088" algn="l"/>
              </a:tabLst>
            </a:pP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amostras/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1081088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bits na mensagem</a:t>
            </a:r>
          </a:p>
          <a:p>
            <a:pPr>
              <a:tabLst>
                <a:tab pos="1081088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= 4096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pontos de freq. para a FFT</a:t>
            </a:r>
          </a:p>
          <a:p>
            <a:endParaRPr lang="pt-BR" sz="12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505075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zeros(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 binária</a:t>
            </a:r>
          </a:p>
          <a:p>
            <a:pPr>
              <a:tabLst>
                <a:tab pos="2505075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(0,fs*N*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Tb,fs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*Tb):</a:t>
            </a:r>
          </a:p>
          <a:p>
            <a:pPr>
              <a:tabLst>
                <a:tab pos="2505075" algn="l"/>
              </a:tabLst>
            </a:pP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200" dirty="0" err="1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1:</a:t>
            </a:r>
          </a:p>
          <a:p>
            <a:pPr>
              <a:tabLst>
                <a:tab pos="2505075" algn="l"/>
              </a:tabLst>
            </a:pP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b[</a:t>
            </a:r>
            <a:r>
              <a:rPr lang="pt-BR" sz="1200" dirty="0" err="1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i:i+fs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onda quadrada</a:t>
            </a:r>
          </a:p>
          <a:p>
            <a:pPr>
              <a:tabLst>
                <a:tab pos="2505075" algn="l"/>
              </a:tabLst>
            </a:pP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(0,N*Tb,1./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 de </a:t>
            </a: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tempo</a:t>
            </a:r>
          </a:p>
          <a:p>
            <a:pPr>
              <a:tabLst>
                <a:tab pos="2505075" algn="l"/>
              </a:tabLst>
            </a:pP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(t,b,'b',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=2);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(-.5,1.5</a:t>
            </a:r>
            <a:r>
              <a:rPr lang="pt-BR" sz="12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sz="12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505075" algn="l"/>
              </a:tabLst>
            </a:pP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('Amplitude (V)'); 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 (s)')</a:t>
            </a:r>
          </a:p>
          <a:p>
            <a:pPr>
              <a:tabLst>
                <a:tab pos="2505075" algn="l"/>
              </a:tabLst>
            </a:pP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u'Chaveamento</a:t>
            </a:r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Binário em Amplitude - BASK')</a:t>
            </a:r>
          </a:p>
          <a:p>
            <a:pPr>
              <a:tabLst>
                <a:tab pos="2505075" algn="l"/>
              </a:tabLst>
            </a:pP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436096" y="3573016"/>
            <a:ext cx="3308316" cy="2952328"/>
            <a:chOff x="5436096" y="3573016"/>
            <a:chExt cx="3308316" cy="2952328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t="4651" r="7931" b="1589"/>
            <a:stretch/>
          </p:blipFill>
          <p:spPr>
            <a:xfrm>
              <a:off x="5436096" y="3897630"/>
              <a:ext cx="3308316" cy="2627714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5940152" y="3573016"/>
              <a:ext cx="2316796" cy="2880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400" dirty="0" smtClean="0"/>
                <a:t>Sinal banda base unipolar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8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B-ASK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Experimento-1: Variar a frequência da portadora fixando o sinal modulante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5807" r="8701" b="3196"/>
          <a:stretch/>
        </p:blipFill>
        <p:spPr>
          <a:xfrm>
            <a:off x="539552" y="1844824"/>
            <a:ext cx="8235669" cy="3816424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531854" y="1821074"/>
            <a:ext cx="273630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35</a:t>
            </a:fld>
            <a:endParaRPr lang="pt-BR" altLang="pt-BR"/>
          </a:p>
        </p:txBody>
      </p:sp>
      <p:grpSp>
        <p:nvGrpSpPr>
          <p:cNvPr id="21" name="Grupo 20"/>
          <p:cNvGrpSpPr/>
          <p:nvPr/>
        </p:nvGrpSpPr>
        <p:grpSpPr>
          <a:xfrm>
            <a:off x="1187624" y="2060848"/>
            <a:ext cx="3469762" cy="4379982"/>
            <a:chOff x="1187624" y="2060848"/>
            <a:chExt cx="3469762" cy="4379982"/>
          </a:xfrm>
        </p:grpSpPr>
        <p:sp>
          <p:nvSpPr>
            <p:cNvPr id="8" name="Retângulo 7"/>
            <p:cNvSpPr/>
            <p:nvPr/>
          </p:nvSpPr>
          <p:spPr>
            <a:xfrm>
              <a:off x="1187624" y="2060848"/>
              <a:ext cx="648072" cy="348013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" name="Conector reto 9"/>
            <p:cNvCxnSpPr/>
            <p:nvPr/>
          </p:nvCxnSpPr>
          <p:spPr>
            <a:xfrm>
              <a:off x="1835696" y="2060848"/>
              <a:ext cx="2821690" cy="792088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1187624" y="2060848"/>
              <a:ext cx="1731093" cy="792088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1187624" y="5540982"/>
              <a:ext cx="1731093" cy="899848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835696" y="5540982"/>
              <a:ext cx="2821690" cy="899848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717" y="2852936"/>
              <a:ext cx="1738669" cy="3587894"/>
            </a:xfrm>
            <a:prstGeom prst="rect">
              <a:avLst/>
            </a:prstGeom>
            <a:noFill/>
            <a:ln w="3175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3851920" y="5733256"/>
              <a:ext cx="768338" cy="31841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pt-BR" sz="1200" i="1" dirty="0" err="1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r>
                <a:rPr lang="pt-BR" sz="1200" i="1" baseline="-25000" dirty="0" err="1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pt-BR" sz="12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= 4 Hz</a:t>
              </a:r>
            </a:p>
          </p:txBody>
        </p:sp>
      </p:grpSp>
      <p:sp>
        <p:nvSpPr>
          <p:cNvPr id="17" name="Botão de ação: Personalizar 16">
            <a:hlinkClick r:id="rId5" action="ppaction://hlinksldjump" highlightClick="1"/>
            <a:hlinkHover r:id="rId6" action="ppaction://hlinksldjump"/>
          </p:cNvPr>
          <p:cNvSpPr/>
          <p:nvPr/>
        </p:nvSpPr>
        <p:spPr>
          <a:xfrm>
            <a:off x="7308304" y="5949280"/>
            <a:ext cx="1457041" cy="43204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Espectro </a:t>
            </a:r>
            <a:r>
              <a:rPr lang="pt-BR" sz="1400" b="1" dirty="0" smtClean="0"/>
              <a:t>BPSK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74628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5310" r="8181" b="3694"/>
          <a:stretch/>
        </p:blipFill>
        <p:spPr>
          <a:xfrm>
            <a:off x="539551" y="1844824"/>
            <a:ext cx="8267225" cy="4680520"/>
          </a:xfrm>
          <a:prstGeom prst="rect">
            <a:avLst/>
          </a:prstGeom>
        </p:spPr>
      </p:pic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Experimento-1: variar a frequência da portadora fixando o sinal modulante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5508104" y="1844824"/>
            <a:ext cx="273630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73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Experimento-2: fixar a frequência da portadora e variar o sinal modulante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</a:t>
            </a:r>
            <a:r>
              <a:rPr lang="pt-BR" sz="12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200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5558" r="7922" b="2947"/>
          <a:stretch/>
        </p:blipFill>
        <p:spPr>
          <a:xfrm>
            <a:off x="539552" y="1844824"/>
            <a:ext cx="8267224" cy="4680520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5508104" y="1844824"/>
            <a:ext cx="273630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848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2. Chaveamento Binário de Amplitude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de BASK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Experimento-2: fixar a frequência da portadora e variar o sinal modulante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</a:t>
            </a:r>
            <a:r>
              <a:rPr lang="pt-BR" sz="12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200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  <a:endParaRPr lang="pt-B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6304" r="8831" b="3942"/>
          <a:stretch/>
        </p:blipFill>
        <p:spPr>
          <a:xfrm>
            <a:off x="539551" y="1844824"/>
            <a:ext cx="8261391" cy="4710208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5568237" y="1821074"/>
            <a:ext cx="273630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88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altLang="pt-BR" dirty="0" smtClean="0"/>
              <a:t>BASK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89448" y="3614192"/>
            <a:ext cx="5410944" cy="432048"/>
          </a:xfrm>
        </p:spPr>
        <p:txBody>
          <a:bodyPr>
            <a:normAutofit fontScale="92500"/>
          </a:bodyPr>
          <a:lstStyle/>
          <a:p>
            <a:r>
              <a:rPr lang="pt-B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Exemplo: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script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Python para mod. </a:t>
            </a:r>
            <a:r>
              <a:rPr lang="pt-B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dig.BASK</a:t>
            </a:r>
            <a:endParaRPr lang="pt-BR" sz="1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11560" y="1124744"/>
            <a:ext cx="7920880" cy="53285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-*-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coding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utf-8 -*-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 Modulação Digital (proc. passa faixa): B-ASK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Amplitude Shift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Keying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(usada na rádio telegrafia no início do séc. XX)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kaw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26/05/2016. """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Haykin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Moher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"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aos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Sist.s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Com.", 2a.Ed., 2008, p.276-280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numpy.fft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fftfreq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zeros,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cos,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log10,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pylab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figure,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grid,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\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delta(x):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 = zeros(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x.size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y[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(x&gt;=0)[0][0]] = 1.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Análise Espectral de B-ASK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                         # energia de um bit em Joules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 = 1                          # duração de um bit em segundos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                        #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amostras/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                         #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bits na mensagem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= 4096                        #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pontos de freq. para a FFT</a:t>
            </a:r>
          </a:p>
          <a:p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zeros(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              # mensagem binária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(0,fs*N*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Tb,fs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*Tb):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 == 1: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b[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i:i+fs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*Tb]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onda quadrada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(0,N*Tb,1./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# base de </a:t>
            </a:r>
            <a:r>
              <a:rPr lang="pt-BR" sz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tempo</a:t>
            </a:r>
            <a:endParaRPr lang="pt-BR" sz="120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81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pt-BR" sz="2400" dirty="0" smtClean="0"/>
              <a:t>Transmissão de Dados em Banda Passante</a:t>
            </a:r>
            <a:endParaRPr lang="pt-BR" sz="20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</a:t>
            </a:fld>
            <a:endParaRPr lang="pt-BR" altLang="pt-BR"/>
          </a:p>
        </p:txBody>
      </p:sp>
      <p:pic>
        <p:nvPicPr>
          <p:cNvPr id="83996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38994"/>
            <a:ext cx="78486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60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pt-BR" altLang="pt-BR" dirty="0" smtClean="0"/>
              <a:t>BASK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89448" y="3614192"/>
            <a:ext cx="5410944" cy="432048"/>
          </a:xfrm>
        </p:spPr>
        <p:txBody>
          <a:bodyPr>
            <a:normAutofit fontScale="92500"/>
          </a:bodyPr>
          <a:lstStyle/>
          <a:p>
            <a:r>
              <a:rPr lang="pt-B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Exemplo: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script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Python para mod. </a:t>
            </a:r>
            <a:r>
              <a:rPr lang="pt-B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dig.BASK</a:t>
            </a:r>
            <a:endParaRPr lang="pt-BR" sz="1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30918" y="1196752"/>
            <a:ext cx="7901522" cy="50783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Parte i) variar a </a:t>
            </a:r>
            <a:r>
              <a:rPr lang="pt-BR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portadora mantendo fixo o sinal mensagem: Tb = 1s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[4.,8.]: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freq. da portadora em Hz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figure();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(121)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(2/Tb)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Amplitude da portadora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Ac*cos(2*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portador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 = b * c     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modulado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t,s,'r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('Amplitude (V)');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 (s)')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u'Modulação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Digital em Amplitude de Sinal Binário - BASK')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(t,b,'b',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(('Modulado',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u'Modulante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fftfreq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(L,1./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 &gt;= 2*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)[0][0]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Espectro do sinal modulante: Sb(f) = [delta(f) +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f.Tb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)^2]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Espectro do sinal modulado: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(f)={delta(f-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[Tb.(f-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)]^2+delta(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f+fc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[Tb.(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f+fc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)]^2}.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/(8.Tb)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/4.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espectro de frequência medido (prático)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PSDp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10*log10((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(S)**2)/8.)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densidade espectral de potência prática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10*log10((8*delta(f-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)**2)/(8*Tb)) # PSD teórica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(122)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(f[1:tam],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PSDp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[1:tam])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PSD prática para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positivas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(f[1:tam],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[1:tam],'r')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PSD teórica para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positivas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('Espectro do Sinal BASK - $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%4.1f$ Hz, $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%2.1f$ s' % 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fc,Tb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u'Frequência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(Hz)');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u'Densidade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Espectral de Potência (dB)')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(-50,10); grid('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(('Medido',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u'Teórico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(4,12)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0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792162"/>
          </a:xfrm>
        </p:spPr>
        <p:txBody>
          <a:bodyPr/>
          <a:lstStyle/>
          <a:p>
            <a:r>
              <a:rPr lang="pt-BR" altLang="pt-BR" dirty="0" smtClean="0"/>
              <a:t>BASK</a:t>
            </a:r>
            <a:endParaRPr lang="pt-BR" alt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89448" y="3614192"/>
            <a:ext cx="5410944" cy="432048"/>
          </a:xfrm>
        </p:spPr>
        <p:txBody>
          <a:bodyPr>
            <a:normAutofit fontScale="92500"/>
          </a:bodyPr>
          <a:lstStyle/>
          <a:p>
            <a:r>
              <a:rPr lang="pt-B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Exemplo: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script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Python para mod. </a:t>
            </a:r>
            <a:r>
              <a:rPr lang="pt-B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dig.BASK</a:t>
            </a:r>
            <a:endParaRPr lang="pt-BR" sz="1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30918" y="764704"/>
            <a:ext cx="7901522" cy="5760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#%%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Parte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fixar freq. da portadora e variar a duração do bit: Tb=1s e Tb=0.5s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            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Hz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Tb in [1.,0.5]: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duração do bit em segundos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 = zeros(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mensagem binária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i in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(0,fs*N*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Tb,fs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*Tb):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 == 1: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b[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i:i+fs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*Tb]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)# onda quadrada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(0,N*Tb,1./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 de tempo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figure();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(121)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(2/Tb)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Amplitude da portadora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Ac*cos(2*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portador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 = b * c     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modulado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t,s,'r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('Amplitude (V)');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 (s)')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u'Modulação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Digital em Amplitude de Sinal Binário - BASK')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(t,b,'b',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(('Modulado',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u'Modulante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fftfreq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(L,1./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 &gt;= 2*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)[0][0]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Espectro do sinal modulante: Sb(f) = [delta(f) +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f.Tb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)^2]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Espectro do sinal modulado:</a:t>
            </a:r>
          </a:p>
          <a:p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(f)={delta(f-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[Tb.(f-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)]^2+delta(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f+fc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[Tb.(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f+fc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)]^2}.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/(8.Tb)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 =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/4.        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espectro de frequência medido (prático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PSDp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10*log10((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(S)**2)/8.)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densidade espectral de potência prática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10*log10((8*delta(f-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(Tb*(f-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))**2)/(8*Tb)) # PSD teórica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(122)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('Espectro do Sinal BASK - $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f_c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%4.1f$ Hz, $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%2.1f$ s' % 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fc,Tb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(f[1:tam],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PSDp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[1:tam])    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PSD prática para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positivas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(f[1:tam],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PSDt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[1:tam],'r')  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PSD teórica para </a:t>
            </a:r>
            <a:r>
              <a:rPr lang="pt-B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freq.s</a:t>
            </a:r>
            <a:r>
              <a:rPr lang="pt-B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positivas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u'Frequência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(Hz)');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u'Densidade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Espectral de Potência (dB)')</a:t>
            </a:r>
          </a:p>
          <a:p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(-50,10); grid('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(4,12); 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(('Medido',</a:t>
            </a:r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u'Teórico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pt-BR" sz="1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(0,16)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0177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b="1" dirty="0">
                <a:solidFill>
                  <a:srgbClr val="FFC000"/>
                </a:solidFill>
              </a:rPr>
              <a:t> 3. </a:t>
            </a:r>
            <a:r>
              <a:rPr lang="pt-BR" altLang="pt-BR" sz="3200" b="1" dirty="0" smtClean="0">
                <a:solidFill>
                  <a:srgbClr val="FFC000"/>
                </a:solidFill>
              </a:rPr>
              <a:t>Chaveamento de Fase</a:t>
            </a:r>
            <a:endParaRPr lang="pt-BR" altLang="pt-BR" sz="3200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5373960"/>
          </a:xfrm>
        </p:spPr>
        <p:txBody>
          <a:bodyPr>
            <a:normAutofit lnSpcReduction="10000"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Definição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digital que transmite dados mudando a fase da portadora</a:t>
            </a: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Tipos usuais de PSK</a:t>
            </a:r>
          </a:p>
          <a:p>
            <a:pPr lvl="1"/>
            <a:r>
              <a:rPr lang="pt-BR" sz="1600" b="1" dirty="0" smtClean="0">
                <a:solidFill>
                  <a:srgbClr val="FFC000"/>
                </a:solidFill>
              </a:rPr>
              <a:t>BPSK</a:t>
            </a:r>
            <a:r>
              <a:rPr lang="pt-BR" sz="1600" dirty="0" smtClean="0">
                <a:solidFill>
                  <a:srgbClr val="FFC000"/>
                </a:solidFill>
              </a:rPr>
              <a:t>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–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Bynary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-Shift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Keying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(PRK –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Reversal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Keying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ou 2-PSK)</a:t>
            </a:r>
          </a:p>
          <a:p>
            <a:pPr lvl="1"/>
            <a:r>
              <a:rPr lang="pt-BR" sz="1600" b="1" dirty="0">
                <a:solidFill>
                  <a:srgbClr val="FFC000"/>
                </a:solidFill>
              </a:rPr>
              <a:t>QPSK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–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Quadrature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-Shift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Keying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b="1" dirty="0">
                <a:solidFill>
                  <a:srgbClr val="FFC000"/>
                </a:solidFill>
              </a:rPr>
              <a:t>OQPSK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–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Offset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Quadrature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-Shift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Keying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b="1" dirty="0">
                <a:solidFill>
                  <a:srgbClr val="FFC000"/>
                </a:solidFill>
              </a:rPr>
              <a:t>DPSK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–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Differential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-Shift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Keying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42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331640" y="1916832"/>
            <a:ext cx="6936076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36000" rIns="36000" rtlCol="0">
            <a:normAutofit/>
          </a:bodyPr>
          <a:lstStyle/>
          <a:p>
            <a:pPr algn="ctr"/>
            <a:r>
              <a:rPr lang="pt-BR" dirty="0" smtClean="0">
                <a:solidFill>
                  <a:srgbClr val="000000"/>
                </a:solidFill>
              </a:rPr>
              <a:t>Caso especial de modulação em amplitude com banda lateral dupla e portadora suprimida (DSB-SC)</a:t>
            </a:r>
          </a:p>
        </p:txBody>
      </p:sp>
      <p:pic>
        <p:nvPicPr>
          <p:cNvPr id="66625" name="Picture 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710" y="2708920"/>
            <a:ext cx="4915578" cy="204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ipse 10"/>
          <p:cNvSpPr/>
          <p:nvPr/>
        </p:nvSpPr>
        <p:spPr>
          <a:xfrm>
            <a:off x="2464734" y="4214027"/>
            <a:ext cx="432048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465320" y="4221088"/>
            <a:ext cx="432048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3472846" y="3933056"/>
            <a:ext cx="432048" cy="5760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6448924" y="3933056"/>
            <a:ext cx="432048" cy="5760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4480958" y="3933056"/>
            <a:ext cx="432048" cy="5760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b="1" dirty="0" smtClean="0">
                <a:solidFill>
                  <a:srgbClr val="FFC000"/>
                </a:solidFill>
              </a:rPr>
              <a:t>3.1 Chaveamento Binário de Fase</a:t>
            </a:r>
            <a:endParaRPr lang="pt-BR" altLang="pt-BR" sz="3200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BPSK usa duas fases separadas de 180º</a:t>
            </a: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sinalização BPSK gerada pela sequência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binária de dados </a:t>
            </a:r>
            <a:r>
              <a:rPr lang="pt-BR" sz="20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0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é definida por 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BPSK: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Energia média:</a:t>
            </a: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99916"/>
              </p:ext>
            </p:extLst>
          </p:nvPr>
        </p:nvGraphicFramePr>
        <p:xfrm>
          <a:off x="2843808" y="2204864"/>
          <a:ext cx="3009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0" name="Equação" r:id="rId4" imgW="2349360" imgH="507960" progId="Equation.3">
                  <p:embed/>
                </p:oleObj>
              </mc:Choice>
              <mc:Fallback>
                <p:oleObj name="Equação" r:id="rId4" imgW="23493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204864"/>
                        <a:ext cx="3009900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97735"/>
              </p:ext>
            </p:extLst>
          </p:nvPr>
        </p:nvGraphicFramePr>
        <p:xfrm>
          <a:off x="2843808" y="2958133"/>
          <a:ext cx="5726112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1" name="Equação" r:id="rId6" imgW="4470120" imgH="1218960" progId="Equation.3">
                  <p:embed/>
                </p:oleObj>
              </mc:Choice>
              <mc:Fallback>
                <p:oleObj name="Equação" r:id="rId6" imgW="447012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958133"/>
                        <a:ext cx="5726112" cy="15509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134957"/>
              </p:ext>
            </p:extLst>
          </p:nvPr>
        </p:nvGraphicFramePr>
        <p:xfrm>
          <a:off x="2860675" y="5084763"/>
          <a:ext cx="42878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2" name="Equação" r:id="rId8" imgW="3263760" imgH="393480" progId="Equation.3">
                  <p:embed/>
                </p:oleObj>
              </mc:Choice>
              <mc:Fallback>
                <p:oleObj name="Equação" r:id="rId8" imgW="3263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5084763"/>
                        <a:ext cx="4287838" cy="5016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43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39552" y="6129300"/>
            <a:ext cx="8268344" cy="324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36000" rIns="36000" rtlCol="0">
            <a:noAutofit/>
          </a:bodyPr>
          <a:lstStyle/>
          <a:p>
            <a:pPr algn="ctr"/>
            <a:r>
              <a:rPr lang="pt-BR" sz="1400" dirty="0" smtClean="0">
                <a:solidFill>
                  <a:srgbClr val="000000"/>
                </a:solidFill>
              </a:rPr>
              <a:t>Caso especial de modulação em amplitude com banda lateral dupla e portadora suprimida (DSB-SC)</a:t>
            </a:r>
          </a:p>
        </p:txBody>
      </p:sp>
      <p:sp>
        <p:nvSpPr>
          <p:cNvPr id="8" name="Elipse 7"/>
          <p:cNvSpPr/>
          <p:nvPr/>
        </p:nvSpPr>
        <p:spPr>
          <a:xfrm>
            <a:off x="3423716" y="2924944"/>
            <a:ext cx="648072" cy="7200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3423716" y="3573016"/>
            <a:ext cx="648072" cy="7200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>
            <a:off x="3747752" y="4293096"/>
            <a:ext cx="0" cy="43204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347864" y="4725144"/>
            <a:ext cx="5616624" cy="360040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400" dirty="0" smtClean="0">
                <a:solidFill>
                  <a:srgbClr val="FFC000"/>
                </a:solidFill>
              </a:rPr>
              <a:t>Envelope do sinal modulado </a:t>
            </a:r>
            <a:r>
              <a:rPr lang="pt-BR" sz="1400" i="1" dirty="0" smtClean="0">
                <a:solidFill>
                  <a:srgbClr val="FFC000"/>
                </a:solidFill>
              </a:rPr>
              <a:t>s</a:t>
            </a:r>
            <a:r>
              <a:rPr lang="pt-BR" sz="1400" dirty="0" smtClean="0">
                <a:solidFill>
                  <a:srgbClr val="FFC000"/>
                </a:solidFill>
              </a:rPr>
              <a:t>(</a:t>
            </a:r>
            <a:r>
              <a:rPr lang="pt-BR" sz="1400" i="1" dirty="0" smtClean="0">
                <a:solidFill>
                  <a:srgbClr val="FFC000"/>
                </a:solidFill>
              </a:rPr>
              <a:t>t</a:t>
            </a:r>
            <a:r>
              <a:rPr lang="pt-BR" sz="1400" dirty="0" smtClean="0">
                <a:solidFill>
                  <a:srgbClr val="FFC000"/>
                </a:solidFill>
              </a:rPr>
              <a:t>) é constante   </a:t>
            </a:r>
            <a:r>
              <a:rPr lang="pt-BR" sz="14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  detecção coerente</a:t>
            </a:r>
            <a:endParaRPr lang="pt-BR" sz="1400" dirty="0" smtClean="0">
              <a:solidFill>
                <a:srgbClr val="FFC000"/>
              </a:solidFill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7079704" y="764704"/>
            <a:ext cx="1956792" cy="1872208"/>
            <a:chOff x="7079704" y="764704"/>
            <a:chExt cx="1956792" cy="1872208"/>
          </a:xfrm>
        </p:grpSpPr>
        <p:grpSp>
          <p:nvGrpSpPr>
            <p:cNvPr id="24" name="Grupo 23"/>
            <p:cNvGrpSpPr/>
            <p:nvPr/>
          </p:nvGrpSpPr>
          <p:grpSpPr>
            <a:xfrm>
              <a:off x="7079704" y="764704"/>
              <a:ext cx="1956792" cy="1512168"/>
              <a:chOff x="6876256" y="908720"/>
              <a:chExt cx="1956792" cy="1512168"/>
            </a:xfrm>
          </p:grpSpPr>
          <p:cxnSp>
            <p:nvCxnSpPr>
              <p:cNvPr id="15" name="Conector de seta reta 14"/>
              <p:cNvCxnSpPr/>
              <p:nvPr/>
            </p:nvCxnSpPr>
            <p:spPr>
              <a:xfrm flipV="1">
                <a:off x="7740352" y="1052736"/>
                <a:ext cx="0" cy="13681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/>
              <p:cNvCxnSpPr/>
              <p:nvPr/>
            </p:nvCxnSpPr>
            <p:spPr>
              <a:xfrm>
                <a:off x="6876256" y="1736812"/>
                <a:ext cx="172819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/>
              <p:cNvSpPr txBox="1"/>
              <p:nvPr/>
            </p:nvSpPr>
            <p:spPr>
              <a:xfrm>
                <a:off x="8604448" y="1700808"/>
                <a:ext cx="228600" cy="28803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 anchorCtr="0">
                <a:noAutofit/>
              </a:bodyPr>
              <a:lstStyle/>
              <a:p>
                <a:pPr algn="ctr"/>
                <a:r>
                  <a:rPr lang="pt-BR" sz="1200" i="1" dirty="0" smtClean="0">
                    <a:solidFill>
                      <a:srgbClr val="FFC000"/>
                    </a:solidFill>
                  </a:rPr>
                  <a:t>I</a:t>
                </a: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7511752" y="908720"/>
                <a:ext cx="228600" cy="28803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 anchorCtr="0">
                <a:noAutofit/>
              </a:bodyPr>
              <a:lstStyle/>
              <a:p>
                <a:pPr algn="ctr"/>
                <a:r>
                  <a:rPr lang="pt-BR" sz="1200" i="1" dirty="0" smtClean="0">
                    <a:solidFill>
                      <a:srgbClr val="FFC000"/>
                    </a:solidFill>
                  </a:rPr>
                  <a:t>Q</a:t>
                </a:r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7133308" y="1658095"/>
                <a:ext cx="144000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8200779" y="1658095"/>
                <a:ext cx="144000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/>
              <p:cNvSpPr txBox="1"/>
              <p:nvPr/>
            </p:nvSpPr>
            <p:spPr>
              <a:xfrm>
                <a:off x="7063536" y="1834492"/>
                <a:ext cx="306444" cy="28803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 anchorCtr="0">
                <a:noAutofit/>
              </a:bodyPr>
              <a:lstStyle/>
              <a:p>
                <a:pPr algn="ctr"/>
                <a:r>
                  <a:rPr lang="pt-BR" sz="1200" dirty="0" smtClean="0">
                    <a:solidFill>
                      <a:schemeClr val="tx2"/>
                    </a:solidFill>
                  </a:rPr>
                  <a:t>0</a:t>
                </a: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8121056" y="1834492"/>
                <a:ext cx="306444" cy="28803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 anchorCtr="0">
                <a:noAutofit/>
              </a:bodyPr>
              <a:lstStyle/>
              <a:p>
                <a:pPr algn="ctr"/>
                <a:r>
                  <a:rPr lang="pt-BR" sz="1200" dirty="0" smtClean="0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sp>
          <p:nvSpPr>
            <p:cNvPr id="26" name="CaixaDeTexto 25"/>
            <p:cNvSpPr txBox="1"/>
            <p:nvPr/>
          </p:nvSpPr>
          <p:spPr>
            <a:xfrm>
              <a:off x="7524328" y="2204864"/>
              <a:ext cx="914400" cy="43204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pt-BR" sz="1200" dirty="0" smtClean="0">
                  <a:solidFill>
                    <a:srgbClr val="FFC000"/>
                  </a:solidFill>
                </a:rPr>
                <a:t>Constelação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6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Vantagens da BPSK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Fácil de implementar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Robusta (usada em comunicações via satélite de 1ª geração)</a:t>
            </a: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Desvantagens da BPSK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Uso ineficiente da largura de banda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Geração do sinal BPSK: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Modulador de produto para sinal  polar sem retorno a zero e portadora senoidal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44</a:t>
            </a:fld>
            <a:endParaRPr lang="pt-BR" altLang="pt-BR"/>
          </a:p>
        </p:txBody>
      </p:sp>
      <p:grpSp>
        <p:nvGrpSpPr>
          <p:cNvPr id="7" name="Grupo 6"/>
          <p:cNvGrpSpPr/>
          <p:nvPr/>
        </p:nvGrpSpPr>
        <p:grpSpPr>
          <a:xfrm>
            <a:off x="2195736" y="4509120"/>
            <a:ext cx="5364871" cy="1440160"/>
            <a:chOff x="2195736" y="4509120"/>
            <a:chExt cx="5364871" cy="1440160"/>
          </a:xfrm>
        </p:grpSpPr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509120"/>
              <a:ext cx="5364871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4953744" y="4653136"/>
              <a:ext cx="914400" cy="9144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sinal </a:t>
              </a:r>
            </a:p>
            <a:p>
              <a:pPr algn="ctr"/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bipolar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4449688" y="5324314"/>
              <a:ext cx="1058416" cy="4572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sinal </a:t>
              </a:r>
            </a:p>
            <a:p>
              <a:pPr algn="ctr"/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portadora:  </a:t>
              </a:r>
              <a:r>
                <a:rPr lang="pt-BR" sz="1200" i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pt-BR" sz="1200" i="1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pt-BR" sz="12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5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 </a:t>
            </a:r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4830763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Detecção do sinal BPSK com Receptor Coerente</a:t>
            </a:r>
            <a:r>
              <a:rPr lang="pt-BR" sz="2000" baseline="30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*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</a:p>
          <a:p>
            <a:pPr lvl="1"/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Modulador de produto para sinal 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BPSK e sinal de referência gerado localmente (réplica da portadora)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45</a:t>
            </a:fld>
            <a:endParaRPr lang="pt-BR" altLang="pt-BR"/>
          </a:p>
        </p:txBody>
      </p:sp>
      <p:grpSp>
        <p:nvGrpSpPr>
          <p:cNvPr id="4" name="Grupo 3"/>
          <p:cNvGrpSpPr/>
          <p:nvPr/>
        </p:nvGrpSpPr>
        <p:grpSpPr>
          <a:xfrm>
            <a:off x="978792" y="2276872"/>
            <a:ext cx="7742381" cy="1584176"/>
            <a:chOff x="978792" y="4653136"/>
            <a:chExt cx="7742381" cy="1584176"/>
          </a:xfrm>
        </p:grpSpPr>
        <p:pic>
          <p:nvPicPr>
            <p:cNvPr id="6759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792" y="4653136"/>
              <a:ext cx="7742381" cy="158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1043608" y="5949280"/>
              <a:ext cx="554360" cy="288032"/>
            </a:xfrm>
            <a:prstGeom prst="rect">
              <a:avLst/>
            </a:prstGeom>
            <a:noFill/>
          </p:spPr>
          <p:txBody>
            <a:bodyPr wrap="none" lIns="36000" rIns="36000" rtlCol="0">
              <a:normAutofit/>
            </a:bodyPr>
            <a:lstStyle/>
            <a:p>
              <a:pPr algn="ctr"/>
              <a:r>
                <a:rPr lang="pt-BR" sz="1200" dirty="0" smtClean="0">
                  <a:solidFill>
                    <a:srgbClr val="000000"/>
                  </a:solidFill>
                </a:rPr>
                <a:t>PLL</a:t>
              </a:r>
            </a:p>
          </p:txBody>
        </p:sp>
      </p:grpSp>
      <p:sp>
        <p:nvSpPr>
          <p:cNvPr id="12" name="Retângulo 11"/>
          <p:cNvSpPr/>
          <p:nvPr/>
        </p:nvSpPr>
        <p:spPr>
          <a:xfrm>
            <a:off x="899592" y="4057327"/>
            <a:ext cx="79136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A largura de </a:t>
            </a:r>
            <a:r>
              <a:rPr lang="pt-BR" sz="1400" dirty="0"/>
              <a:t>faixa do </a:t>
            </a:r>
            <a:r>
              <a:rPr lang="pt-BR" sz="1400" dirty="0" smtClean="0"/>
              <a:t>FPB precisa </a:t>
            </a:r>
            <a:r>
              <a:rPr lang="pt-BR" sz="1400" dirty="0"/>
              <a:t>ser igual </a:t>
            </a:r>
            <a:r>
              <a:rPr lang="pt-BR" sz="1400" dirty="0" smtClean="0"/>
              <a:t>ou maior que 1/</a:t>
            </a:r>
            <a:r>
              <a:rPr lang="pt-BR" sz="1400" i="1" dirty="0" smtClean="0"/>
              <a:t>T</a:t>
            </a:r>
            <a:r>
              <a:rPr lang="pt-BR" sz="1400" i="1" baseline="-25000" dirty="0" smtClean="0"/>
              <a:t>b</a:t>
            </a:r>
            <a:r>
              <a:rPr lang="pt-BR" sz="1400" i="1" dirty="0" smtClean="0"/>
              <a:t> </a:t>
            </a:r>
            <a:r>
              <a:rPr lang="pt-BR" sz="1400" dirty="0" smtClean="0"/>
              <a:t>p/ </a:t>
            </a:r>
            <a:r>
              <a:rPr lang="pt-BR" sz="1400" dirty="0"/>
              <a:t>operação satisfatória do </a:t>
            </a:r>
            <a:r>
              <a:rPr lang="pt-BR" sz="1400" dirty="0" smtClean="0"/>
              <a:t>receptor</a:t>
            </a:r>
            <a:endParaRPr lang="pt-BR" sz="1400" dirty="0"/>
          </a:p>
        </p:txBody>
      </p:sp>
      <p:sp>
        <p:nvSpPr>
          <p:cNvPr id="13" name="Retângulo 12"/>
          <p:cNvSpPr/>
          <p:nvPr/>
        </p:nvSpPr>
        <p:spPr>
          <a:xfrm rot="16200000">
            <a:off x="-3136007" y="3100070"/>
            <a:ext cx="67504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smtClean="0"/>
              <a:t>* O </a:t>
            </a:r>
            <a:r>
              <a:rPr lang="pt-BR" sz="1100" dirty="0"/>
              <a:t>sinal senoidal de referência aplicado ao </a:t>
            </a:r>
            <a:r>
              <a:rPr lang="pt-BR" sz="1100" dirty="0" smtClean="0"/>
              <a:t>demodulador está </a:t>
            </a:r>
            <a:r>
              <a:rPr lang="pt-BR" sz="1100" dirty="0"/>
              <a:t>em </a:t>
            </a:r>
            <a:r>
              <a:rPr lang="pt-BR" sz="1100" i="1" dirty="0"/>
              <a:t>sincronismo </a:t>
            </a:r>
            <a:r>
              <a:rPr lang="pt-BR" sz="1100" dirty="0"/>
              <a:t>de fase </a:t>
            </a:r>
            <a:r>
              <a:rPr lang="pt-BR" sz="1100" dirty="0" smtClean="0"/>
              <a:t/>
            </a:r>
            <a:br>
              <a:rPr lang="pt-BR" sz="1100" dirty="0" smtClean="0"/>
            </a:br>
            <a:r>
              <a:rPr lang="pt-BR" sz="1100" dirty="0" smtClean="0"/>
              <a:t>   (e, </a:t>
            </a:r>
            <a:r>
              <a:rPr lang="pt-BR" sz="1100" dirty="0"/>
              <a:t>de </a:t>
            </a:r>
            <a:r>
              <a:rPr lang="pt-BR" sz="1100" dirty="0" smtClean="0"/>
              <a:t>frequência) </a:t>
            </a:r>
            <a:r>
              <a:rPr lang="pt-BR" sz="1100" dirty="0"/>
              <a:t>com a onda portadora utilizada no </a:t>
            </a:r>
            <a:r>
              <a:rPr lang="pt-BR" sz="1100" dirty="0" smtClean="0"/>
              <a:t>modulador</a:t>
            </a:r>
            <a:endParaRPr lang="pt-BR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9248" y="2649612"/>
            <a:ext cx="914400" cy="914400"/>
          </a:xfrm>
          <a:prstGeom prst="rect">
            <a:avLst/>
          </a:prstGeom>
          <a:noFill/>
        </p:spPr>
        <p:txBody>
          <a:bodyPr wrap="none" lIns="36000" rIns="36000" rtlCol="0" anchor="ctr" anchorCtr="0">
            <a:normAutofit/>
          </a:bodyPr>
          <a:lstStyle/>
          <a:p>
            <a:pPr algn="ctr"/>
            <a:r>
              <a:rPr lang="pt-BR" sz="1400" dirty="0" smtClean="0">
                <a:solidFill>
                  <a:schemeClr val="bg1"/>
                </a:solidFill>
              </a:rPr>
              <a:t>analógico</a:t>
            </a:r>
          </a:p>
        </p:txBody>
      </p:sp>
    </p:spTree>
    <p:extLst>
      <p:ext uri="{BB962C8B-B14F-4D97-AF65-F5344CB8AC3E}">
        <p14:creationId xmlns:p14="http://schemas.microsoft.com/office/powerpoint/2010/main" val="10960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51384"/>
                <a:ext cx="8229600" cy="5373960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Análise Espectral do sinal BPSK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Sinal Modulante </a:t>
                </a:r>
                <a:r>
                  <a:rPr lang="pt-BR" sz="1800" i="1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b</a:t>
                </a:r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(</a:t>
                </a:r>
                <a:r>
                  <a:rPr lang="pt-BR" sz="1800" i="1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t</a:t>
                </a:r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): binário, aleatório, </a:t>
                </a:r>
                <a:b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</a:br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pulso retangular polar de amplitudes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180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1800" i="1" smtClean="0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800" b="0" i="1" smtClean="0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e>
                    </m:rad>
                  </m:oMath>
                </a14:m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 e </a:t>
                </a:r>
                <a14:m>
                  <m:oMath xmlns:m="http://schemas.openxmlformats.org/officeDocument/2006/math">
                    <m:r>
                      <a:rPr lang="pt-BR" sz="1800" b="0" i="0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pt-BR" sz="1800" i="1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pt-BR" sz="1800" i="1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pt-BR" sz="1800" i="1"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e>
                    </m:rad>
                    <m:r>
                      <a:rPr lang="pt-BR" sz="1800" i="1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a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segundos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8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Objetivos do experimento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4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Avaliar o efeito da variação da frequência da portadora no espectro de potência do sinal BPSK com sinal modulante quadrado fixo</a:t>
                </a: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4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Avaliar o efeito da variação da frequência de modulação no espectro de potência do sinal BPSK com frequência fixa da portadora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6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Espectro DSB-SC: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pt-BR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1600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Sinal modulado: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51384"/>
                <a:ext cx="8229600" cy="5373960"/>
              </a:xfrm>
              <a:blipFill rotWithShape="1">
                <a:blip r:embed="rId4"/>
                <a:stretch>
                  <a:fillRect l="-593" t="-4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46</a:t>
            </a:fld>
            <a:endParaRPr lang="pt-BR" altLang="pt-BR"/>
          </a:p>
        </p:txBody>
      </p:sp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86" y="3861048"/>
            <a:ext cx="28098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87" y="4299198"/>
            <a:ext cx="28098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83764"/>
              </p:ext>
            </p:extLst>
          </p:nvPr>
        </p:nvGraphicFramePr>
        <p:xfrm>
          <a:off x="6874766" y="4365104"/>
          <a:ext cx="987024" cy="35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5" name="Equação" r:id="rId7" imgW="749160" imgH="266400" progId="Equation.3">
                  <p:embed/>
                </p:oleObj>
              </mc:Choice>
              <mc:Fallback>
                <p:oleObj name="Equação" r:id="rId7" imgW="74916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4766" y="4365104"/>
                        <a:ext cx="987024" cy="35131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275409"/>
              </p:ext>
            </p:extLst>
          </p:nvPr>
        </p:nvGraphicFramePr>
        <p:xfrm>
          <a:off x="755577" y="5229200"/>
          <a:ext cx="2304256" cy="589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6" name="Equação" r:id="rId9" imgW="1904760" imgH="482400" progId="Equation.3">
                  <p:embed/>
                </p:oleObj>
              </mc:Choice>
              <mc:Fallback>
                <p:oleObj name="Equação" r:id="rId9" imgW="1904760" imgH="482400" progId="Equation.3">
                  <p:embed/>
                  <p:pic>
                    <p:nvPicPr>
                      <p:cNvPr id="0" name="Objeto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7" y="5229200"/>
                        <a:ext cx="2304256" cy="589461"/>
                      </a:xfrm>
                      <a:prstGeom prst="rect">
                        <a:avLst/>
                      </a:prstGeom>
                      <a:solidFill>
                        <a:srgbClr val="C2E0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94298"/>
              </p:ext>
            </p:extLst>
          </p:nvPr>
        </p:nvGraphicFramePr>
        <p:xfrm>
          <a:off x="3879103" y="5236180"/>
          <a:ext cx="4324821" cy="56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7" name="Equação" r:id="rId11" imgW="3454200" imgH="444240" progId="Equation.3">
                  <p:embed/>
                </p:oleObj>
              </mc:Choice>
              <mc:Fallback>
                <p:oleObj name="Equação" r:id="rId11" imgW="3454200" imgH="444240" progId="Equation.3">
                  <p:embed/>
                  <p:pic>
                    <p:nvPicPr>
                      <p:cNvPr id="0" name="Objeto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103" y="5236180"/>
                        <a:ext cx="4324821" cy="562104"/>
                      </a:xfrm>
                      <a:prstGeom prst="rect">
                        <a:avLst/>
                      </a:prstGeom>
                      <a:solidFill>
                        <a:srgbClr val="C2E0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de seta reta 10"/>
          <p:cNvCxnSpPr/>
          <p:nvPr/>
        </p:nvCxnSpPr>
        <p:spPr>
          <a:xfrm>
            <a:off x="3176996" y="5517232"/>
            <a:ext cx="576064" cy="0"/>
          </a:xfrm>
          <a:prstGeom prst="straightConnector1">
            <a:avLst/>
          </a:prstGeom>
          <a:ln w="38100">
            <a:solidFill>
              <a:schemeClr val="bg1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945229"/>
              </p:ext>
            </p:extLst>
          </p:nvPr>
        </p:nvGraphicFramePr>
        <p:xfrm>
          <a:off x="3879103" y="5884440"/>
          <a:ext cx="41497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8" name="Equação" r:id="rId13" imgW="3314520" imgH="393480" progId="Equation.3">
                  <p:embed/>
                </p:oleObj>
              </mc:Choice>
              <mc:Fallback>
                <p:oleObj name="Equação" r:id="rId13" imgW="3314520" imgH="39348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103" y="5884440"/>
                        <a:ext cx="4149725" cy="496888"/>
                      </a:xfrm>
                      <a:prstGeom prst="rect">
                        <a:avLst/>
                      </a:prstGeom>
                      <a:solidFill>
                        <a:srgbClr val="C2E0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9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373960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do sinal BPSK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 1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quadrado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duração de bit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constante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600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= 1 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com frequência variante:  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</a:t>
            </a:r>
            <a:r>
              <a:rPr lang="pt-BR" sz="1600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= 4 Hz e 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</a:t>
            </a:r>
            <a:r>
              <a:rPr lang="pt-BR" sz="1600" i="1" baseline="-25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8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Hz 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47</a:t>
            </a:fld>
            <a:endParaRPr lang="pt-BR" alt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6098" r="8149" b="3617"/>
          <a:stretch/>
        </p:blipFill>
        <p:spPr>
          <a:xfrm>
            <a:off x="3131840" y="2996952"/>
            <a:ext cx="5976999" cy="336757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6098" r="8147" b="3617"/>
          <a:stretch/>
        </p:blipFill>
        <p:spPr>
          <a:xfrm>
            <a:off x="61522" y="2996952"/>
            <a:ext cx="5977000" cy="336757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19872" y="3140968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pt-BR" i="1" baseline="-25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= 4 Hz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444208" y="3146068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pt-BR" i="1" baseline="-25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8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Hz 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851920" y="3515400"/>
            <a:ext cx="792088" cy="25058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6876256" y="3499555"/>
            <a:ext cx="792088" cy="25058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otão de ação: Personalizar 12">
            <a:hlinkClick r:id="rId5" action="ppaction://hlinksldjump" highlightClick="1"/>
          </p:cNvPr>
          <p:cNvSpPr/>
          <p:nvPr/>
        </p:nvSpPr>
        <p:spPr>
          <a:xfrm>
            <a:off x="7452320" y="1700808"/>
            <a:ext cx="1457041" cy="43204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Espectro BASK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9564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5625" r="8148" b="3842"/>
          <a:stretch/>
        </p:blipFill>
        <p:spPr>
          <a:xfrm>
            <a:off x="3131840" y="2996954"/>
            <a:ext cx="5880077" cy="3295564"/>
          </a:xfrm>
          <a:prstGeom prst="rect">
            <a:avLst/>
          </a:prstGeom>
        </p:spPr>
      </p:pic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373960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do sinal BPSK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Experimento 2</a:t>
            </a: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Sinal quadrado com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duração de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bit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variante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600" i="1" baseline="-25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1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 e 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600" i="1" baseline="-25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1/2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com frequência constante:  </a:t>
            </a:r>
            <a:r>
              <a:rPr lang="pt-BR" sz="16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</a:t>
            </a:r>
            <a:r>
              <a:rPr lang="pt-BR" sz="1600" i="1" baseline="-25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=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8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Hz 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48</a:t>
            </a:fld>
            <a:endParaRPr lang="pt-BR" alt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t="6098" r="8149" b="3617"/>
          <a:stretch/>
        </p:blipFill>
        <p:spPr>
          <a:xfrm>
            <a:off x="117318" y="2996953"/>
            <a:ext cx="5849196" cy="329556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19872" y="31316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pt-BR" i="1" baseline="-25000" dirty="0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=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1,0 s 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430505" y="31316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pt-BR" i="1" baseline="-25000" dirty="0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=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0,5 s 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211960" y="5949280"/>
            <a:ext cx="792088" cy="0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7380312" y="5949280"/>
            <a:ext cx="576064" cy="0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7390319" y="5627340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smtClean="0">
                <a:solidFill>
                  <a:schemeClr val="accent5">
                    <a:lumMod val="75000"/>
                  </a:schemeClr>
                </a:solidFill>
              </a:rPr>
              <a:t>4 Hz</a:t>
            </a:r>
            <a:endParaRPr lang="pt-B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4283968" y="5641503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smtClean="0">
                <a:solidFill>
                  <a:schemeClr val="accent5">
                    <a:lumMod val="75000"/>
                  </a:schemeClr>
                </a:solidFill>
              </a:rPr>
              <a:t>2 Hz</a:t>
            </a:r>
            <a:endParaRPr lang="pt-B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435280" cy="5373960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Análise Espectral do sinal BPSK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Conclusões do experimento</a:t>
            </a:r>
          </a:p>
          <a:p>
            <a:pPr marL="901700" lvl="2" indent="-177800">
              <a:spcBef>
                <a:spcPts val="600"/>
              </a:spcBef>
              <a:spcAft>
                <a:spcPts val="600"/>
              </a:spcAft>
            </a:pP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Os sinais </a:t>
            </a:r>
            <a:r>
              <a:rPr lang="pt-BR" sz="1400" b="1" dirty="0" smtClean="0">
                <a:solidFill>
                  <a:srgbClr val="FFC000"/>
                </a:solidFill>
              </a:rPr>
              <a:t>BASK e BPSK ocupam a mesma largura de banda de transmissão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pt-BR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2/</a:t>
            </a:r>
            <a:r>
              <a:rPr lang="pt-BR" sz="14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4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definida pela largura do lóbulo principal do espectro de potência do tipo </a:t>
            </a:r>
            <a:r>
              <a:rPr lang="pt-BR" sz="1400" b="1" i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sinc</a:t>
            </a:r>
            <a:endParaRPr lang="pt-BR" sz="1400" b="1" i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901700" lvl="2" indent="-177800">
              <a:spcBef>
                <a:spcPts val="600"/>
              </a:spcBef>
              <a:spcAft>
                <a:spcPts val="600"/>
              </a:spcAft>
            </a:pP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espectro </a:t>
            </a:r>
            <a:r>
              <a:rPr lang="pt-BR" sz="1400" b="1" dirty="0" smtClean="0">
                <a:solidFill>
                  <a:srgbClr val="FFC000"/>
                </a:solidFill>
              </a:rPr>
              <a:t>BASK inclui a componente da portadora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(detecção mais simples pelo envelope), e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 espectro BPSK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essa componente não existe (DSB-SC, detecção coerente)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49</a:t>
            </a:fld>
            <a:endParaRPr lang="pt-BR" altLang="pt-BR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8398" r="6602" b="8008"/>
          <a:stretch/>
        </p:blipFill>
        <p:spPr bwMode="auto">
          <a:xfrm>
            <a:off x="1835696" y="3140968"/>
            <a:ext cx="5879034" cy="344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2843808" y="3501008"/>
            <a:ext cx="648072" cy="2592288"/>
          </a:xfrm>
          <a:prstGeom prst="ellipse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4499992" y="3501008"/>
            <a:ext cx="648072" cy="2592288"/>
          </a:xfrm>
          <a:prstGeom prst="ellipse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6228184" y="3501008"/>
            <a:ext cx="648072" cy="2592288"/>
          </a:xfrm>
          <a:prstGeom prst="ellipse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339752" y="6082208"/>
            <a:ext cx="1656184" cy="457200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dirty="0" smtClean="0">
                <a:solidFill>
                  <a:srgbClr val="FFC000"/>
                </a:solidFill>
              </a:rPr>
              <a:t>Mudança de fase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995936" y="6093296"/>
            <a:ext cx="1656184" cy="457200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dirty="0" smtClean="0">
                <a:solidFill>
                  <a:srgbClr val="FFC000"/>
                </a:solidFill>
              </a:rPr>
              <a:t>Mudança de fase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96136" y="6093296"/>
            <a:ext cx="1656184" cy="457200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dirty="0" smtClean="0">
                <a:solidFill>
                  <a:srgbClr val="FFC000"/>
                </a:solidFill>
              </a:rPr>
              <a:t>Mudança de fase</a:t>
            </a:r>
          </a:p>
        </p:txBody>
      </p:sp>
    </p:spTree>
    <p:extLst>
      <p:ext uri="{BB962C8B-B14F-4D97-AF65-F5344CB8AC3E}">
        <p14:creationId xmlns:p14="http://schemas.microsoft.com/office/powerpoint/2010/main" val="25426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</a:t>
            </a:fld>
            <a:endParaRPr lang="pt-BR" altLang="pt-BR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3106587" y="2998068"/>
            <a:ext cx="6453336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20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Radiofrequência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  é a faixa de frequência 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 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 kHz a 300 GHz</a:t>
            </a:r>
            <a:endParaRPr lang="pt-BR" sz="12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Representação Complexa de Sinais </a:t>
            </a:r>
          </a:p>
          <a:p>
            <a:pPr lvl="1"/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maioria dos </a:t>
            </a:r>
            <a:r>
              <a:rPr lang="pt-BR" sz="2000" dirty="0">
                <a:solidFill>
                  <a:srgbClr val="FFC000"/>
                </a:solidFill>
              </a:rPr>
              <a:t>sistemas de comunicação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funciona modulando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forma de onda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 uma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senoidal a partir da informação (mensagem)</a:t>
            </a: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2000" dirty="0" smtClean="0">
                <a:solidFill>
                  <a:srgbClr val="FFC000"/>
                </a:solidFill>
              </a:rPr>
              <a:t>portadora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transmitido </a:t>
            </a:r>
            <a:r>
              <a:rPr lang="pt-BR" sz="2000" dirty="0">
                <a:solidFill>
                  <a:srgbClr val="FFC000"/>
                </a:solidFill>
              </a:rPr>
              <a:t>não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é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componente que </a:t>
            </a:r>
            <a:r>
              <a:rPr lang="pt-BR" sz="2000" dirty="0">
                <a:solidFill>
                  <a:srgbClr val="FFC000"/>
                </a:solidFill>
              </a:rPr>
              <a:t>contém a </a:t>
            </a:r>
            <a:r>
              <a:rPr lang="pt-BR" sz="2000" dirty="0" smtClean="0">
                <a:solidFill>
                  <a:srgbClr val="FFC000"/>
                </a:solidFill>
              </a:rPr>
              <a:t>informação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mas é o </a:t>
            </a:r>
            <a:r>
              <a:rPr lang="pt-BR" sz="2000" dirty="0">
                <a:solidFill>
                  <a:srgbClr val="FFC000"/>
                </a:solidFill>
              </a:rPr>
              <a:t>resultado (sinal </a:t>
            </a:r>
            <a:r>
              <a:rPr lang="pt-BR" sz="2000" dirty="0" smtClean="0">
                <a:solidFill>
                  <a:srgbClr val="FFC000"/>
                </a:solidFill>
              </a:rPr>
              <a:t>modulado)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que </a:t>
            </a:r>
            <a:r>
              <a:rPr lang="pt-BR" sz="2000" dirty="0">
                <a:solidFill>
                  <a:srgbClr val="FFC000"/>
                </a:solidFill>
              </a:rPr>
              <a:t>contém a </a:t>
            </a:r>
            <a:r>
              <a:rPr lang="pt-BR" sz="2000" dirty="0" smtClean="0">
                <a:solidFill>
                  <a:srgbClr val="FFC000"/>
                </a:solidFill>
              </a:rPr>
              <a:t>informação</a:t>
            </a:r>
          </a:p>
          <a:p>
            <a:pPr lvl="1"/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Logo, é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desejado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um </a:t>
            </a:r>
            <a:r>
              <a:rPr lang="pt-BR" sz="2000" dirty="0">
                <a:solidFill>
                  <a:srgbClr val="FFC000"/>
                </a:solidFill>
              </a:rPr>
              <a:t>método de caracterização de </a:t>
            </a:r>
            <a:r>
              <a:rPr lang="pt-BR" sz="2000" dirty="0" smtClean="0">
                <a:solidFill>
                  <a:srgbClr val="FFC000"/>
                </a:solidFill>
              </a:rPr>
              <a:t>sinais </a:t>
            </a:r>
            <a:r>
              <a:rPr lang="pt-BR" sz="2000" dirty="0">
                <a:solidFill>
                  <a:srgbClr val="FFC000"/>
                </a:solidFill>
              </a:rPr>
              <a:t>de </a:t>
            </a:r>
            <a:r>
              <a:rPr lang="pt-BR" sz="2000" dirty="0" smtClean="0">
                <a:solidFill>
                  <a:srgbClr val="FFC000"/>
                </a:solidFill>
              </a:rPr>
              <a:t>comunicação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que </a:t>
            </a:r>
            <a:r>
              <a:rPr lang="pt-BR" sz="2000" dirty="0" smtClean="0">
                <a:solidFill>
                  <a:srgbClr val="FFC000"/>
                </a:solidFill>
              </a:rPr>
              <a:t>independa </a:t>
            </a:r>
            <a:r>
              <a:rPr lang="pt-BR" sz="2000" dirty="0">
                <a:solidFill>
                  <a:srgbClr val="FFC000"/>
                </a:solidFill>
              </a:rPr>
              <a:t>da </a:t>
            </a:r>
            <a:r>
              <a:rPr lang="pt-BR" sz="2000" dirty="0" smtClean="0">
                <a:solidFill>
                  <a:srgbClr val="FFC000"/>
                </a:solidFill>
              </a:rPr>
              <a:t>portadora </a:t>
            </a:r>
            <a:br>
              <a:rPr lang="pt-BR" sz="2000" dirty="0" smtClean="0">
                <a:solidFill>
                  <a:srgbClr val="FFC000"/>
                </a:solidFill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representação complexa de sinais banda base 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pt-BR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Envelope Complexo</a:t>
            </a:r>
            <a:endParaRPr lang="pt-BR" sz="2000" b="1" dirty="0">
              <a:solidFill>
                <a:srgbClr val="FFFF00"/>
              </a:solidFill>
            </a:endParaRPr>
          </a:p>
          <a:p>
            <a:pPr lvl="1"/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3.1 Chaveamento Binário de Fase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373960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Exercício</a:t>
            </a: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Simular a PSD experimental para cem bits codificados em NRZ bipolar e traçar juntamente com a PSD teórica da modulação digital BPSK, usando portadoras de 4 Hz e 8 Hz, e duração de bits de 1,0 s e 0,5 s.</a:t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2000" dirty="0" smtClean="0">
                <a:solidFill>
                  <a:srgbClr val="FF0000"/>
                </a:solidFill>
              </a:rPr>
              <a:t>Solução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  Script Python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3" action="ppaction://hlinkfile"/>
              </a:rPr>
              <a:t>b_psk.py</a:t>
            </a:r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354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791729"/>
              </p:ext>
            </p:extLst>
          </p:nvPr>
        </p:nvGraphicFramePr>
        <p:xfrm>
          <a:off x="5652120" y="6165304"/>
          <a:ext cx="7445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6" name="Equação" r:id="rId4" imgW="520560" imgH="253800" progId="Equation.3">
                  <p:embed/>
                </p:oleObj>
              </mc:Choice>
              <mc:Fallback>
                <p:oleObj name="Equação" r:id="rId4" imgW="520560" imgH="253800" progId="Equation.3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6165304"/>
                        <a:ext cx="744537" cy="360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 lIns="0" rIns="0"/>
          <a:lstStyle/>
          <a:p>
            <a:r>
              <a:rPr lang="pt-BR" altLang="pt-BR" sz="2800" b="1" dirty="0" smtClean="0">
                <a:solidFill>
                  <a:srgbClr val="FFC000"/>
                </a:solidFill>
              </a:rPr>
              <a:t>3.2 </a:t>
            </a:r>
            <a:r>
              <a:rPr lang="pt-BR" altLang="pt-BR" sz="2800" b="1" dirty="0">
                <a:solidFill>
                  <a:srgbClr val="FFC000"/>
                </a:solidFill>
              </a:rPr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229944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Características da modulação QPSK</a:t>
            </a:r>
          </a:p>
          <a:p>
            <a:pPr lvl="1"/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informação é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modulada na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fase da portadora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senoidal, e a fase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assume um de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quatro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valores igualmente espaçados:  π/4, 3π/4, 5π/4 e 7π/4</a:t>
            </a: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modulado em QPSK</a:t>
            </a: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Cada valor de fase corresponde a um único par de bits (</a:t>
            </a:r>
            <a:r>
              <a:rPr lang="en-US" sz="14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dibit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sinal QPSK é a soma de dois sinais BPSK:</a:t>
            </a:r>
          </a:p>
          <a:p>
            <a:pPr lvl="2">
              <a:buFont typeface="+mj-lt"/>
              <a:buAutoNum type="arabicPeriod"/>
            </a:pP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portadora com energia unitária durante um símbolo, </a:t>
            </a:r>
            <a:b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é modulada pela onda binária de amplitudes: </a:t>
            </a:r>
          </a:p>
          <a:p>
            <a:pPr lvl="2">
              <a:buFont typeface="+mj-lt"/>
              <a:buAutoNum type="arabicPeriod"/>
            </a:pPr>
            <a:endParaRPr lang="pt-BR" sz="1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endParaRPr lang="pt-BR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endParaRPr lang="pt-BR" sz="1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segundo termo é o produto de outra onda binária pela portadora senoidal,</a:t>
            </a:r>
            <a:b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também com amplitudes: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51</a:t>
            </a:fld>
            <a:endParaRPr lang="pt-BR" alt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09537"/>
              </p:ext>
            </p:extLst>
          </p:nvPr>
        </p:nvGraphicFramePr>
        <p:xfrm>
          <a:off x="1236663" y="2349500"/>
          <a:ext cx="75311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7" name="Equação" r:id="rId6" imgW="5879880" imgH="939600" progId="Equation.3">
                  <p:embed/>
                </p:oleObj>
              </mc:Choice>
              <mc:Fallback>
                <p:oleObj name="Equação" r:id="rId6" imgW="5879880" imgH="93960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349500"/>
                        <a:ext cx="7531100" cy="11953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23700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/>
          <p:cNvSpPr/>
          <p:nvPr/>
        </p:nvSpPr>
        <p:spPr>
          <a:xfrm>
            <a:off x="1835696" y="3861048"/>
            <a:ext cx="2808312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384739"/>
              </p:ext>
            </p:extLst>
          </p:nvPr>
        </p:nvGraphicFramePr>
        <p:xfrm>
          <a:off x="5436096" y="4725144"/>
          <a:ext cx="2919933" cy="427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8" name="Equação" r:id="rId9" imgW="3009600" imgH="444240" progId="Equation.3">
                  <p:embed/>
                </p:oleObj>
              </mc:Choice>
              <mc:Fallback>
                <p:oleObj name="Equação" r:id="rId9" imgW="3009600" imgH="44424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2919933" cy="42795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25667"/>
              </p:ext>
            </p:extLst>
          </p:nvPr>
        </p:nvGraphicFramePr>
        <p:xfrm>
          <a:off x="5628074" y="5301208"/>
          <a:ext cx="744126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9" name="Equação" r:id="rId11" imgW="520560" imgH="253800" progId="Equation.3">
                  <p:embed/>
                </p:oleObj>
              </mc:Choice>
              <mc:Fallback>
                <p:oleObj name="Equação" r:id="rId11" imgW="520560" imgH="25380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074" y="5301208"/>
                        <a:ext cx="744126" cy="3603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229200"/>
            <a:ext cx="3552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5244505" y="5467325"/>
            <a:ext cx="3356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4860032" y="3861048"/>
            <a:ext cx="2708609" cy="680729"/>
          </a:xfrm>
          <a:prstGeom prst="ellipse">
            <a:avLst/>
          </a:prstGeom>
          <a:noFill/>
          <a:ln w="3810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188847"/>
              </p:ext>
            </p:extLst>
          </p:nvPr>
        </p:nvGraphicFramePr>
        <p:xfrm>
          <a:off x="6108141" y="5705450"/>
          <a:ext cx="2921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0" name="Equação" r:id="rId14" imgW="3009600" imgH="444240" progId="Equation.3">
                  <p:embed/>
                </p:oleObj>
              </mc:Choice>
              <mc:Fallback>
                <p:oleObj name="Equação" r:id="rId14" imgW="3009600" imgH="444240" progId="Equation.3">
                  <p:embed/>
                  <p:pic>
                    <p:nvPicPr>
                      <p:cNvPr id="0" name="Objeto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141" y="5705450"/>
                        <a:ext cx="2921000" cy="4286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Conector de seta reta 26"/>
          <p:cNvCxnSpPr/>
          <p:nvPr/>
        </p:nvCxnSpPr>
        <p:spPr>
          <a:xfrm>
            <a:off x="5292080" y="6381328"/>
            <a:ext cx="3356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69" name="Picture 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093296"/>
            <a:ext cx="3771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70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80907"/>
            <a:ext cx="20288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>
            <a:stCxn id="9" idx="2"/>
            <a:endCxn id="82970" idx="0"/>
          </p:cNvCxnSpPr>
          <p:nvPr/>
        </p:nvCxnSpPr>
        <p:spPr>
          <a:xfrm>
            <a:off x="6896062" y="5153097"/>
            <a:ext cx="850591" cy="127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15" idx="0"/>
            <a:endCxn id="82970" idx="2"/>
          </p:cNvCxnSpPr>
          <p:nvPr/>
        </p:nvCxnSpPr>
        <p:spPr>
          <a:xfrm flipV="1">
            <a:off x="7568641" y="5499982"/>
            <a:ext cx="178012" cy="205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9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712968" cy="792162"/>
          </a:xfrm>
        </p:spPr>
        <p:txBody>
          <a:bodyPr/>
          <a:lstStyle/>
          <a:p>
            <a:r>
              <a:rPr lang="pt-BR" altLang="pt-BR" sz="2800" dirty="0"/>
              <a:t> </a:t>
            </a:r>
            <a:r>
              <a:rPr lang="pt-BR" altLang="pt-BR" sz="2800" dirty="0" smtClean="0"/>
              <a:t>3.2 Chaveamento em Quadratura de Fase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229944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Características da modulação QPSK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52</a:t>
            </a:fld>
            <a:endParaRPr lang="pt-BR" altLang="pt-BR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44" y="2780928"/>
            <a:ext cx="76736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88" y="1889135"/>
            <a:ext cx="623700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8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03" y="1916832"/>
            <a:ext cx="728398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1320788" y="1916832"/>
            <a:ext cx="7305886" cy="3672408"/>
            <a:chOff x="1320788" y="1916832"/>
            <a:chExt cx="7305886" cy="3672408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788" y="1916832"/>
              <a:ext cx="7305886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CaixaDeTexto 16"/>
            <p:cNvSpPr txBox="1"/>
            <p:nvPr/>
          </p:nvSpPr>
          <p:spPr>
            <a:xfrm>
              <a:off x="1331640" y="4725144"/>
              <a:ext cx="1584176" cy="648072"/>
            </a:xfrm>
            <a:prstGeom prst="rect">
              <a:avLst/>
            </a:prstGeom>
            <a:noFill/>
          </p:spPr>
          <p:txBody>
            <a:bodyPr wrap="none" lIns="36000" rIns="36000" rtlCol="0">
              <a:normAutofit/>
            </a:bodyPr>
            <a:lstStyle/>
            <a:p>
              <a:pPr algn="ctr"/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b</a:t>
              </a:r>
              <a:r>
                <a:rPr lang="pt-BR" sz="1200" b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(</a:t>
              </a:r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t</a:t>
              </a:r>
              <a:r>
                <a:rPr lang="pt-BR" sz="1200" b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)</a:t>
              </a:r>
              <a:r>
                <a:rPr lang="pt-BR" sz="1200" dirty="0" smtClean="0">
                  <a:solidFill>
                    <a:srgbClr val="7030A0"/>
                  </a:solidFill>
                </a:rPr>
                <a:t> é um sinal polar,</a:t>
              </a:r>
            </a:p>
            <a:p>
              <a:pPr algn="ctr"/>
              <a:r>
                <a:rPr lang="pt-BR" sz="1200" dirty="0">
                  <a:solidFill>
                    <a:srgbClr val="7030A0"/>
                  </a:solidFill>
                </a:rPr>
                <a:t>+V a -V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380312" y="1916832"/>
              <a:ext cx="1224136" cy="432048"/>
            </a:xfrm>
            <a:prstGeom prst="rect">
              <a:avLst/>
            </a:prstGeom>
            <a:noFill/>
          </p:spPr>
          <p:txBody>
            <a:bodyPr wrap="none" lIns="36000" rIns="36000" rtlCol="0">
              <a:normAutofit lnSpcReduction="10000"/>
            </a:bodyPr>
            <a:lstStyle/>
            <a:p>
              <a:pPr algn="ctr"/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T</a:t>
              </a:r>
              <a:r>
                <a:rPr lang="pt-BR" sz="1200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 </a:t>
              </a:r>
              <a:r>
                <a:rPr lang="pt-BR" sz="1200" dirty="0" smtClean="0">
                  <a:solidFill>
                    <a:srgbClr val="7030A0"/>
                  </a:solidFill>
                </a:rPr>
                <a:t>é a duração</a:t>
              </a:r>
            </a:p>
            <a:p>
              <a:pPr algn="ctr"/>
              <a:r>
                <a:rPr lang="pt-BR" sz="1200" dirty="0" smtClean="0">
                  <a:solidFill>
                    <a:srgbClr val="7030A0"/>
                  </a:solidFill>
                </a:rPr>
                <a:t>de um símbolo</a:t>
              </a:r>
              <a:endParaRPr lang="pt-BR" sz="1200" dirty="0">
                <a:solidFill>
                  <a:srgbClr val="7030A0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403648" y="1916832"/>
              <a:ext cx="1800200" cy="648072"/>
            </a:xfrm>
            <a:prstGeom prst="rect">
              <a:avLst/>
            </a:prstGeom>
            <a:noFill/>
          </p:spPr>
          <p:txBody>
            <a:bodyPr wrap="none" lIns="36000" rIns="36000" rtlCol="0">
              <a:normAutofit/>
            </a:bodyPr>
            <a:lstStyle/>
            <a:p>
              <a:pPr algn="ctr"/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a</a:t>
              </a:r>
              <a:r>
                <a:rPr lang="pt-BR" sz="1200" b="1" i="1" baseline="-25000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1</a:t>
              </a:r>
              <a:r>
                <a:rPr lang="pt-BR" sz="1200" b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(</a:t>
              </a:r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t</a:t>
              </a:r>
              <a:r>
                <a:rPr lang="pt-BR" sz="1200" b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)</a:t>
              </a:r>
              <a:r>
                <a:rPr lang="pt-BR" sz="1200" b="1" dirty="0" smtClean="0">
                  <a:solidFill>
                    <a:srgbClr val="7030A0"/>
                  </a:solidFill>
                </a:rPr>
                <a:t> </a:t>
              </a:r>
              <a:r>
                <a:rPr lang="pt-BR" sz="1200" dirty="0" smtClean="0">
                  <a:solidFill>
                    <a:srgbClr val="7030A0"/>
                  </a:solidFill>
                </a:rPr>
                <a:t>e </a:t>
              </a:r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a</a:t>
              </a:r>
              <a:r>
                <a:rPr lang="pt-BR" sz="1200" b="1" i="1" baseline="-25000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2</a:t>
              </a:r>
              <a:r>
                <a:rPr lang="pt-BR" sz="1200" b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(</a:t>
              </a:r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t</a:t>
              </a:r>
              <a:r>
                <a:rPr lang="pt-BR" sz="1200" b="1" dirty="0">
                  <a:solidFill>
                    <a:srgbClr val="7030A0"/>
                  </a:solidFill>
                  <a:latin typeface="Times New Roman" panose="02020603050405020304" pitchFamily="18" charset="0"/>
                </a:rPr>
                <a:t>)</a:t>
              </a:r>
              <a:r>
                <a:rPr lang="pt-BR" sz="1200" b="1" dirty="0" smtClean="0">
                  <a:solidFill>
                    <a:srgbClr val="7030A0"/>
                  </a:solidFill>
                </a:rPr>
                <a:t> </a:t>
              </a:r>
              <a:r>
                <a:rPr lang="pt-BR" sz="1200" dirty="0" smtClean="0">
                  <a:solidFill>
                    <a:srgbClr val="7030A0"/>
                  </a:solidFill>
                </a:rPr>
                <a:t>são chamadas</a:t>
              </a:r>
              <a:br>
                <a:rPr lang="pt-BR" sz="1200" dirty="0" smtClean="0">
                  <a:solidFill>
                    <a:srgbClr val="7030A0"/>
                  </a:solidFill>
                </a:rPr>
              </a:br>
              <a:r>
                <a:rPr lang="pt-BR" sz="1200" dirty="0" smtClean="0">
                  <a:solidFill>
                    <a:srgbClr val="7030A0"/>
                  </a:solidFill>
                </a:rPr>
                <a:t>de componentes</a:t>
              </a:r>
            </a:p>
            <a:p>
              <a:pPr algn="ctr"/>
              <a:r>
                <a:rPr lang="pt-BR" sz="1200" dirty="0" smtClean="0">
                  <a:solidFill>
                    <a:srgbClr val="7030A0"/>
                  </a:solidFill>
                </a:rPr>
                <a:t>demultiplexadas</a:t>
              </a:r>
              <a:endParaRPr lang="pt-BR" sz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530195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Geração do sinal QPSK: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Modulador de produto para sinal  polar sem retorno a zero e portadora senoidal</a:t>
            </a: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energia de cada bit é igual à metade da energia de cada símbolo: </a:t>
            </a:r>
            <a:r>
              <a:rPr lang="pt-BR" sz="16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pt-BR" sz="1600" i="1" baseline="-25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= </a:t>
            </a:r>
            <a:r>
              <a:rPr lang="pt-BR" sz="16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/2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53</a:t>
            </a:fld>
            <a:endParaRPr lang="pt-BR" alt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27859" y="4149080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067944" y="2708920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  <a:r>
              <a:rPr lang="pt-BR" sz="1200" b="1" i="1" dirty="0" smtClean="0">
                <a:solidFill>
                  <a:srgbClr val="FF0000"/>
                </a:solidFill>
              </a:rPr>
              <a:t>/2</a:t>
            </a:r>
            <a:endParaRPr lang="pt-BR" sz="1200" b="1" i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67944" y="4581128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  <a:r>
              <a:rPr lang="pt-BR" sz="1200" b="1" i="1" dirty="0" smtClean="0">
                <a:solidFill>
                  <a:srgbClr val="FF0000"/>
                </a:solidFill>
              </a:rPr>
              <a:t>/2</a:t>
            </a:r>
            <a:endParaRPr lang="pt-BR" sz="1200" b="1" i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657600" y="3933056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i="1" dirty="0" smtClean="0">
                <a:solidFill>
                  <a:srgbClr val="000000"/>
                </a:solidFill>
              </a:rPr>
              <a:t>R</a:t>
            </a:r>
            <a:r>
              <a:rPr lang="pt-BR" sz="1200" i="1" baseline="-25000" dirty="0" smtClean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956376" y="3933056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6300192" y="2827536"/>
            <a:ext cx="288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6300192" y="4903068"/>
            <a:ext cx="288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7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39552" y="1127517"/>
            <a:ext cx="8208912" cy="477416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geração do sinal QPSK para mensagem de 10 bits: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54</a:t>
            </a:fld>
            <a:endParaRPr lang="pt-BR" alt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933"/>
            <a:ext cx="9144000" cy="4776395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2249742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815916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948264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82090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3568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2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183011" y="3550332"/>
            <a:ext cx="5328592" cy="477416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</a:t>
            </a:r>
            <a:r>
              <a:rPr lang="pt-BR" sz="2000" b="1" dirty="0" smtClean="0">
                <a:solidFill>
                  <a:srgbClr val="FFC000"/>
                </a:solidFill>
              </a:rPr>
              <a:t>geração</a:t>
            </a:r>
            <a:r>
              <a:rPr lang="pt-BR" sz="2000" dirty="0" smtClean="0">
                <a:solidFill>
                  <a:srgbClr val="FFC000"/>
                </a:solidFill>
              </a:rPr>
              <a:t>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QPSK: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55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27584" y="836712"/>
            <a:ext cx="7920880" cy="5688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-*-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coding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utf-8 -*-</a:t>
            </a: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Modulação Digital (proc. passa faixa): QPSK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Quadrature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-Shift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Keying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Simulação do funcionamento do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modulador QPSK</a:t>
            </a:r>
            <a:endParaRPr lang="pt-BR" sz="105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Ref.: </a:t>
            </a:r>
            <a:r>
              <a:rPr lang="pt-BR" sz="105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Haykin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Moher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"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aos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Sistemas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Comunic.",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2a.Ed., 2008, p.276-280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kaw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14/06/2016. """</a:t>
            </a:r>
          </a:p>
          <a:p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zeros,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kron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pylab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figure,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grid,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tight_layout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n, fase=0):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"""Aumenta a taxa de amostragem pelo fator inteiro 'n' com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desloc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de 'fase' """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 = zeros(n); r[0] = 1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kron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s,r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),fase)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randbin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(L): </a:t>
            </a: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"""Retorna um vetor de valores inteiros com 'L' bits </a:t>
            </a:r>
            <a:r>
              <a:rPr lang="pt-BR" sz="105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pseudo-aleatórios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"""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zeros(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L,dtype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x in range(L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b[x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     # bits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pseudo-aleatórios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Sequência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binária aleatória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                          #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bits na mensagem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randbin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                 # sequência aleatório de bits (mensagem)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"Mensagem a enviar: ",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Codificador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nível: NRZ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 = 1                          # duração de um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bit,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 segundos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                        #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amostras por segundo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(0,N*Tb,1./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# base de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tempo, em segundos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1.                          # amplitude do sinal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NRZ, em volts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*N*Tb)*A             # sinal b(t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codificado em NRZ bipolar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range(N):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== 0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b[i*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:(i+1)*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*Tb] = -A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(4,1,1);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t,b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('Sinal NRZ');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(-0.5-A,A+0.5);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(V)')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range(N):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((i+0.45)*Tb,0,sb[i],color='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183011" y="3550332"/>
            <a:ext cx="5328592" cy="477416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</a:t>
            </a:r>
            <a:r>
              <a:rPr lang="pt-BR" sz="2000" b="1" dirty="0">
                <a:solidFill>
                  <a:srgbClr val="FFC000"/>
                </a:solidFill>
              </a:rPr>
              <a:t>geração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do sinal QPSK: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56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27584" y="836712"/>
            <a:ext cx="7920880" cy="5688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#%% Geração de Sinal QPSK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Conversor Serial-Paralelo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(b,(Tb*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))[::2],(1,fs*N*Tb/2))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(b,(Tb*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))[1::2],(1,fs*N*Tb/2))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(a1,2); a1[0,1::2] = a1[0,::2]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(a2,2); a2[0,1::2] = a2[0,::2]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(4,1,2);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(t,a1[0])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('Sinal $a_1(t)$');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(-0.5-A,A+0.5);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(V)')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(4,1,3);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(t,a2[0])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('Sinal $a_2(t)$');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(-0.5-A,A+0.5);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(V)')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Multiplicadores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                          # freq. da portadora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2*Tb                       # período do símbolo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(2./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)*cos(2*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 # portadora em fase 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in-phase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= a1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# multiplica por (2/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)^0,5*cos(2*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(2./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 # portadora em quadratura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a2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# multiplica por (2/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)^0,5*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Subtração dos sinais em fase e em quadratura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si -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# Sinal modulado em QPSK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(4,1,4);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('Sinal QPSK');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(-0.5-A,A+0.5)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('tempo (s)');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(V)');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tight_layout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686800" cy="5301952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Detecção Coerente do sinal QPSK: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Um Modulador de produto para cada sinal (em fase, em quadratura) e um somador (diferença)</a:t>
            </a: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Semelhante a dois detectores coerentes de sinais BPSK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57</a:t>
            </a:fld>
            <a:endParaRPr lang="pt-BR" altLang="pt-BR"/>
          </a:p>
        </p:txBody>
      </p:sp>
      <p:grpSp>
        <p:nvGrpSpPr>
          <p:cNvPr id="7" name="Grupo 6"/>
          <p:cNvGrpSpPr/>
          <p:nvPr/>
        </p:nvGrpSpPr>
        <p:grpSpPr>
          <a:xfrm>
            <a:off x="1331640" y="2150170"/>
            <a:ext cx="7465724" cy="3655094"/>
            <a:chOff x="1331640" y="1862138"/>
            <a:chExt cx="7465724" cy="3655094"/>
          </a:xfrm>
        </p:grpSpPr>
        <p:grpSp>
          <p:nvGrpSpPr>
            <p:cNvPr id="4" name="Grupo 3"/>
            <p:cNvGrpSpPr/>
            <p:nvPr/>
          </p:nvGrpSpPr>
          <p:grpSpPr>
            <a:xfrm>
              <a:off x="1331640" y="1862138"/>
              <a:ext cx="7465724" cy="3655094"/>
              <a:chOff x="1331640" y="1862138"/>
              <a:chExt cx="7465724" cy="3655094"/>
            </a:xfrm>
          </p:grpSpPr>
          <p:pic>
            <p:nvPicPr>
              <p:cNvPr id="8499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640" y="1862138"/>
                <a:ext cx="7465724" cy="365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CaixaDeTexto 17"/>
              <p:cNvSpPr txBox="1"/>
              <p:nvPr/>
            </p:nvSpPr>
            <p:spPr>
              <a:xfrm>
                <a:off x="1439274" y="4149080"/>
                <a:ext cx="554360" cy="288032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rmAutofit/>
              </a:bodyPr>
              <a:lstStyle/>
              <a:p>
                <a:pPr algn="ctr"/>
                <a:r>
                  <a:rPr lang="pt-BR" sz="1200" b="1" i="1" dirty="0" smtClean="0">
                    <a:solidFill>
                      <a:srgbClr val="FF0000"/>
                    </a:solidFill>
                  </a:rPr>
                  <a:t>R</a:t>
                </a:r>
                <a:r>
                  <a:rPr lang="pt-BR" sz="1200" b="1" i="1" baseline="-25000" dirty="0" smtClean="0">
                    <a:solidFill>
                      <a:srgbClr val="FF0000"/>
                    </a:solidFill>
                  </a:rPr>
                  <a:t>b</a:t>
                </a:r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7956376" y="4046327"/>
                <a:ext cx="554360" cy="288032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rmAutofit/>
              </a:bodyPr>
              <a:lstStyle/>
              <a:p>
                <a:pPr algn="ctr"/>
                <a:r>
                  <a:rPr lang="pt-BR" sz="1200" b="1" i="1" dirty="0" smtClean="0">
                    <a:solidFill>
                      <a:srgbClr val="FF0000"/>
                    </a:solidFill>
                  </a:rPr>
                  <a:t>R</a:t>
                </a:r>
                <a:r>
                  <a:rPr lang="pt-BR" sz="1200" b="1" i="1" baseline="-25000" dirty="0" smtClean="0">
                    <a:solidFill>
                      <a:srgbClr val="FF0000"/>
                    </a:solidFill>
                  </a:rPr>
                  <a:t>b</a:t>
                </a: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4716016" y="2636912"/>
                <a:ext cx="554360" cy="288032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rmAutofit/>
              </a:bodyPr>
              <a:lstStyle/>
              <a:p>
                <a:pPr algn="ctr"/>
                <a:r>
                  <a:rPr lang="pt-BR" sz="1200" b="1" i="1" dirty="0" err="1" smtClean="0">
                    <a:solidFill>
                      <a:srgbClr val="7030A0"/>
                    </a:solidFill>
                  </a:rPr>
                  <a:t>f</a:t>
                </a:r>
                <a:r>
                  <a:rPr lang="pt-BR" sz="1200" b="1" i="1" baseline="-25000" dirty="0" err="1" smtClean="0">
                    <a:solidFill>
                      <a:srgbClr val="7030A0"/>
                    </a:solidFill>
                  </a:rPr>
                  <a:t>c</a:t>
                </a:r>
                <a:r>
                  <a:rPr lang="pt-BR" sz="1200" b="1" i="1" dirty="0" smtClean="0">
                    <a:solidFill>
                      <a:srgbClr val="7030A0"/>
                    </a:solidFill>
                  </a:rPr>
                  <a:t> &gt; T</a:t>
                </a:r>
                <a:endParaRPr lang="pt-BR" sz="1200" b="1" i="1" baseline="-25000" dirty="0" smtClean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3" name="CaixaDeTexto 22"/>
              <p:cNvSpPr txBox="1"/>
              <p:nvPr/>
            </p:nvSpPr>
            <p:spPr>
              <a:xfrm>
                <a:off x="4737720" y="5229200"/>
                <a:ext cx="554360" cy="288032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rmAutofit/>
              </a:bodyPr>
              <a:lstStyle/>
              <a:p>
                <a:pPr algn="ctr"/>
                <a:r>
                  <a:rPr lang="pt-BR" sz="1200" b="1" i="1" dirty="0" err="1" smtClean="0">
                    <a:solidFill>
                      <a:srgbClr val="7030A0"/>
                    </a:solidFill>
                  </a:rPr>
                  <a:t>f</a:t>
                </a:r>
                <a:r>
                  <a:rPr lang="pt-BR" sz="1200" b="1" i="1" baseline="-25000" dirty="0" err="1" smtClean="0">
                    <a:solidFill>
                      <a:srgbClr val="7030A0"/>
                    </a:solidFill>
                  </a:rPr>
                  <a:t>c</a:t>
                </a:r>
                <a:r>
                  <a:rPr lang="pt-BR" sz="1200" b="1" i="1" dirty="0" smtClean="0">
                    <a:solidFill>
                      <a:srgbClr val="7030A0"/>
                    </a:solidFill>
                  </a:rPr>
                  <a:t> &gt; T</a:t>
                </a:r>
                <a:endParaRPr lang="pt-BR" sz="1200" b="1" i="1" baseline="-25000" dirty="0" smtClean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3" name="CaixaDeTexto 12"/>
            <p:cNvSpPr txBox="1"/>
            <p:nvPr/>
          </p:nvSpPr>
          <p:spPr>
            <a:xfrm>
              <a:off x="7524328" y="1916832"/>
              <a:ext cx="1224136" cy="432048"/>
            </a:xfrm>
            <a:prstGeom prst="rect">
              <a:avLst/>
            </a:prstGeom>
            <a:noFill/>
          </p:spPr>
          <p:txBody>
            <a:bodyPr wrap="none" lIns="36000" rIns="36000" rtlCol="0">
              <a:normAutofit lnSpcReduction="10000"/>
            </a:bodyPr>
            <a:lstStyle/>
            <a:p>
              <a:pPr algn="ctr"/>
              <a:r>
                <a:rPr lang="pt-BR" sz="1200" b="1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T</a:t>
              </a:r>
              <a:r>
                <a:rPr lang="pt-BR" sz="1200" i="1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 </a:t>
              </a:r>
              <a:r>
                <a:rPr lang="pt-BR" sz="1200" dirty="0" smtClean="0">
                  <a:solidFill>
                    <a:srgbClr val="7030A0"/>
                  </a:solidFill>
                </a:rPr>
                <a:t>é a duração</a:t>
              </a:r>
            </a:p>
            <a:p>
              <a:pPr algn="ctr"/>
              <a:r>
                <a:rPr lang="pt-BR" sz="1200" dirty="0" smtClean="0">
                  <a:solidFill>
                    <a:srgbClr val="7030A0"/>
                  </a:solidFill>
                </a:rPr>
                <a:t>de um símbolo</a:t>
              </a:r>
              <a:endParaRPr lang="pt-BR" sz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5241776" y="3140968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  <a:r>
              <a:rPr lang="pt-BR" sz="1200" b="1" i="1" dirty="0" smtClean="0">
                <a:solidFill>
                  <a:srgbClr val="FF0000"/>
                </a:solidFill>
              </a:rPr>
              <a:t>/2</a:t>
            </a:r>
            <a:endParaRPr lang="pt-BR" sz="1200" b="1" i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41776" y="4509120"/>
            <a:ext cx="554360" cy="288032"/>
          </a:xfrm>
          <a:prstGeom prst="rect">
            <a:avLst/>
          </a:prstGeom>
          <a:noFill/>
        </p:spPr>
        <p:txBody>
          <a:bodyPr wrap="none" lIns="36000" rIns="36000" rtlCol="0">
            <a:normAutofit/>
          </a:bodyPr>
          <a:lstStyle/>
          <a:p>
            <a:pPr algn="ctr"/>
            <a:r>
              <a:rPr lang="pt-BR" sz="1200" b="1" i="1" dirty="0" smtClean="0">
                <a:solidFill>
                  <a:srgbClr val="FF0000"/>
                </a:solidFill>
              </a:rPr>
              <a:t>R</a:t>
            </a:r>
            <a:r>
              <a:rPr lang="pt-BR" sz="1200" b="1" i="1" baseline="-25000" dirty="0" smtClean="0">
                <a:solidFill>
                  <a:srgbClr val="FF0000"/>
                </a:solidFill>
              </a:rPr>
              <a:t>b</a:t>
            </a:r>
            <a:r>
              <a:rPr lang="pt-BR" sz="1200" b="1" i="1" dirty="0" smtClean="0">
                <a:solidFill>
                  <a:srgbClr val="FF0000"/>
                </a:solidFill>
              </a:rPr>
              <a:t>/2</a:t>
            </a:r>
            <a:endParaRPr lang="pt-BR" sz="1200" b="1" i="1" baseline="-25000" dirty="0" smtClean="0">
              <a:solidFill>
                <a:srgbClr val="FF0000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3763020" y="3284984"/>
            <a:ext cx="288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3737620" y="5097884"/>
            <a:ext cx="2880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933"/>
            <a:ext cx="9144000" cy="4776395"/>
          </a:xfrm>
          <a:prstGeom prst="rect">
            <a:avLst/>
          </a:prstGeom>
        </p:spPr>
      </p:pic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127517"/>
            <a:ext cx="8640960" cy="4774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</a:t>
            </a:r>
            <a:r>
              <a:rPr lang="pt-BR" sz="2000" b="1" dirty="0" smtClean="0">
                <a:solidFill>
                  <a:srgbClr val="FFC000"/>
                </a:solidFill>
              </a:rPr>
              <a:t>detecção coerente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QPSK para mensagem de 10 bits: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58</a:t>
            </a:fld>
            <a:endParaRPr lang="pt-BR" altLang="pt-BR"/>
          </a:p>
        </p:txBody>
      </p:sp>
      <p:sp>
        <p:nvSpPr>
          <p:cNvPr id="9" name="Elipse 8"/>
          <p:cNvSpPr/>
          <p:nvPr/>
        </p:nvSpPr>
        <p:spPr>
          <a:xfrm>
            <a:off x="2249742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815916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948264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82090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3568" y="5230165"/>
            <a:ext cx="576064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5930" r="7791" b="5310"/>
          <a:stretch/>
        </p:blipFill>
        <p:spPr>
          <a:xfrm>
            <a:off x="0" y="1498303"/>
            <a:ext cx="9144000" cy="5003400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>
            <a:off x="937692" y="5242865"/>
            <a:ext cx="0" cy="503091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>
            <a:off x="1835696" y="5013176"/>
            <a:ext cx="3672408" cy="7920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1691680" y="5013176"/>
            <a:ext cx="846094" cy="732780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H="1">
            <a:off x="3491880" y="5013176"/>
            <a:ext cx="2808312" cy="732780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2411760" y="5013176"/>
            <a:ext cx="1800200" cy="7920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>
            <a:off x="5148064" y="5013176"/>
            <a:ext cx="1800200" cy="7920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3203848" y="5242865"/>
            <a:ext cx="2664296" cy="562399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H="1">
            <a:off x="6804248" y="5242865"/>
            <a:ext cx="936104" cy="562399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8460432" y="5242865"/>
            <a:ext cx="0" cy="562399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3995936" y="5013176"/>
            <a:ext cx="3528392" cy="792088"/>
          </a:xfrm>
          <a:prstGeom prst="straightConnector1">
            <a:avLst/>
          </a:prstGeom>
          <a:ln w="28575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26095" y="3298304"/>
            <a:ext cx="5832648" cy="477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</a:t>
            </a:r>
            <a:r>
              <a:rPr lang="pt-BR" sz="2000" b="1" dirty="0">
                <a:solidFill>
                  <a:srgbClr val="FFC000"/>
                </a:solidFill>
              </a:rPr>
              <a:t>detecção coerente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QPSK: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59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36528" y="836712"/>
            <a:ext cx="7920880" cy="5760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-*-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coding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utf-8 -*-</a:t>
            </a: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 Demodulação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 (proc. passa faixa): QPSK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Quadrature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-Shift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Keying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Simulação do funcionamento do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modulador QPSK</a:t>
            </a:r>
            <a:endParaRPr lang="pt-BR" sz="105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Ref.: </a:t>
            </a:r>
            <a:r>
              <a:rPr lang="pt-BR" sz="105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Haykin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Moher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"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aos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Sistemas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Comunic.",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2a.Ed., 2008, p.276-280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kaw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14/06/2016. """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lfilter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freqz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zeros,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kron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pylab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figure,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grid,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tight_layout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n, fase=0):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"""Aumenta a taxa de amostragem pelo fator inteiro 'n' com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desloc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de 'fase' """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 = zeros(n); r[0] = 1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kron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s,r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),fase)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n, fase=0):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"""Diminui a taxa de amostragem pelo fator inteiro 'n' com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desloc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de 'fase' """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s[fase::n]</a:t>
            </a: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Detecção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Coerente do Sinal </a:t>
            </a:r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QPSK.   s(t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é </a:t>
            </a:r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sinal modulado recebido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(canal sem ruídos)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figure();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(6,1,1);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[0]); grid();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('Sinal QPSK Recebido')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('tempo (s)');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(V)')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Multiplicadores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a1r = s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# portadora recuperada localmente no RX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a2r = s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# portadora recuperada localmente no RX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(6,2,3);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(t,a1r[0]);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('Multiplicado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In-Phase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(6,2,4);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(t,a2r[0]);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('Multiplicado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Quadrature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Projeto dos filtros passa baixa: Butterworth, 3a. ordem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fnyq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.;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1./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maior ou igual ao recíproco do per. do símbolo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fcorte_normalizada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fnyq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a)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fcorte_normalizada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btype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(w, h)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freqz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 a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         # resposta em frequência do filtro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(6,1,3);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*w/(2*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(h), 'b'); grid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1./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(2), 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endParaRPr lang="pt-BR" sz="1050" dirty="0" smtClean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axvline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fcorte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color='k');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0.5*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u"FPB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Resp.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Freq."); 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u'Freq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(Hz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328592"/>
          </a:xfrm>
        </p:spPr>
        <p:txBody>
          <a:bodyPr>
            <a:noAutofit/>
          </a:bodyPr>
          <a:lstStyle/>
          <a:p>
            <a:r>
              <a:rPr lang="pt-BR" sz="2400" dirty="0" smtClean="0"/>
              <a:t>Representação Complexa de Sinais</a:t>
            </a:r>
          </a:p>
          <a:p>
            <a:pPr lvl="1"/>
            <a:r>
              <a:rPr lang="pt-BR" sz="1800" dirty="0" smtClean="0"/>
              <a:t>Em geral, os sinais de comunicações analógicas são do tipo </a:t>
            </a:r>
            <a:br>
              <a:rPr lang="pt-BR" sz="1800" dirty="0" smtClean="0"/>
            </a:br>
            <a:r>
              <a:rPr lang="pt-BR" sz="1800" b="1" dirty="0" smtClean="0">
                <a:solidFill>
                  <a:srgbClr val="FFFF00"/>
                </a:solidFill>
              </a:rPr>
              <a:t>faixa estreita </a:t>
            </a:r>
            <a:r>
              <a:rPr lang="pt-BR" sz="1800" dirty="0" smtClean="0"/>
              <a:t>- conteúdo frequencial de interesse fica restrito a uma faixa estreita de frequências centrada numa frequência muito maior que a largura de banda do sinal</a:t>
            </a:r>
          </a:p>
          <a:p>
            <a:pPr marL="457200" lvl="1" indent="0">
              <a:buNone/>
            </a:pPr>
            <a:r>
              <a:rPr lang="pt-BR" sz="1800" b="1" dirty="0" smtClean="0"/>
              <a:t>	      Exemplo</a:t>
            </a:r>
            <a:r>
              <a:rPr lang="pt-BR" sz="1800" dirty="0" smtClean="0"/>
              <a:t>:  sinal RF</a:t>
            </a:r>
            <a:r>
              <a:rPr lang="pt-BR" sz="1800" baseline="30000" dirty="0" smtClean="0"/>
              <a:t>1</a:t>
            </a:r>
            <a:r>
              <a:rPr lang="pt-BR" sz="1800" dirty="0" smtClean="0"/>
              <a:t> modulado</a:t>
            </a:r>
          </a:p>
          <a:p>
            <a:pPr lvl="1"/>
            <a:endParaRPr lang="pt-BR" sz="1800" dirty="0" smtClean="0"/>
          </a:p>
          <a:p>
            <a:pPr lvl="1"/>
            <a:endParaRPr lang="pt-BR" sz="1800" dirty="0" smtClean="0"/>
          </a:p>
          <a:p>
            <a:pPr lvl="1"/>
            <a:endParaRPr lang="pt-BR" sz="1800" dirty="0"/>
          </a:p>
          <a:p>
            <a:pPr lvl="1"/>
            <a:endParaRPr lang="pt-BR" sz="1800" dirty="0" smtClean="0"/>
          </a:p>
          <a:p>
            <a:pPr lvl="1"/>
            <a:endParaRPr lang="pt-BR" sz="1800" dirty="0"/>
          </a:p>
          <a:p>
            <a:pPr lvl="1"/>
            <a:endParaRPr lang="pt-BR" sz="1800" dirty="0" smtClean="0"/>
          </a:p>
          <a:p>
            <a:pPr lvl="1"/>
            <a:endParaRPr lang="pt-BR" sz="1800" dirty="0"/>
          </a:p>
          <a:p>
            <a:pPr lvl="1"/>
            <a:endParaRPr lang="pt-BR" sz="1800" dirty="0" smtClean="0"/>
          </a:p>
          <a:p>
            <a:pPr lvl="1"/>
            <a:r>
              <a:rPr lang="pt-BR" sz="1800" dirty="0" smtClean="0"/>
              <a:t>Sinais desse tipo podem se beneficiar da representação complexa, denominada </a:t>
            </a:r>
            <a:r>
              <a:rPr lang="pt-BR" sz="1800" b="1" dirty="0" smtClean="0">
                <a:solidFill>
                  <a:srgbClr val="FFFF00"/>
                </a:solidFill>
              </a:rPr>
              <a:t>Envelope Complexo</a:t>
            </a:r>
          </a:p>
          <a:p>
            <a:pPr marL="457200" lvl="1" indent="0">
              <a:buNone/>
            </a:pPr>
            <a:endParaRPr lang="pt-BR" sz="105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</a:t>
            </a:fld>
            <a:endParaRPr lang="pt-BR" altLang="pt-BR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3106587" y="2998068"/>
            <a:ext cx="6453336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20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Radiofrequência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  é a faixa de frequência 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 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 kHz a 300 GHz</a:t>
            </a:r>
            <a:endParaRPr lang="pt-BR" sz="12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0354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09571"/>
            <a:ext cx="2005793" cy="18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Resultado de imagem para modulated sig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18" y="3209449"/>
            <a:ext cx="4421363" cy="23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 smtClean="0"/>
              <a:t>3.2 </a:t>
            </a:r>
            <a:r>
              <a:rPr lang="pt-BR" altLang="pt-BR" sz="2800" dirty="0"/>
              <a:t>Chaveamento em Quadratura de Fase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22316" y="3298304"/>
            <a:ext cx="5832648" cy="477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da </a:t>
            </a:r>
            <a:r>
              <a:rPr lang="pt-BR" sz="2000" b="1" dirty="0">
                <a:solidFill>
                  <a:srgbClr val="FFC000"/>
                </a:solidFill>
              </a:rPr>
              <a:t>detecção coerente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do sinal QPSK: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60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27584" y="836712"/>
            <a:ext cx="7920880" cy="5688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Filtragem dos sinais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a1f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lfilter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 a, a1r)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a2f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lfilter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 a, a2r)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(6,2,7);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(t,a1f[0]);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('Filtrado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In-Phase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(6,2,8);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(t,a2f[0]);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('Filtrado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Quadrature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Amostragem: como a simulação usa sinal digitalizado a amostragem está pronta!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a1s =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a1f; a2s 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a2f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Tomada de Decisão: média das amostras depois da metade do símbolo (atraso do filtro)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a1d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(N*Tb*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range(0,N/2):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sum(a1s[0,(simb+0.5)*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:(simb+1)*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])/(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/2.)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0: 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a1d[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:(simb+1)*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-A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a2d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(N*Tb*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range(0,N/2):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sum(a2s[0,(simb+0.5)*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:(simb+1)*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])/(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/2.)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0: 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a2d[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:(simb+1)*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-A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a2d = -a2d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(6,2,9);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(t,a1d);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('NRZ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In-Phase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(-A-0.5,A+0.5) 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(6,2,10);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(t,a2d);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('NRZ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Quadrature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grid();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(-A-0.5,A+0.5)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Conversor Paralelo-Serial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zeros((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N,Tb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[0::2]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(a1d,2),(N/2,Tb*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[1::2]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downsample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(a2d,2),(N/2,Tb*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(6,1,6);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t,reshape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br,N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(-A-0.5,A+0.5)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Decodificação de nível: NRZ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[:,0]+1)/2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range(N):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((i+0.45)*Tb,0,sbr[i],color='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"Mensagem recebida:",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sbr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 lIns="0" rIns="0"/>
          <a:lstStyle/>
          <a:p>
            <a:r>
              <a:rPr lang="pt-BR" altLang="pt-BR" sz="2800" b="1" dirty="0" smtClean="0">
                <a:solidFill>
                  <a:srgbClr val="FFC000"/>
                </a:solidFill>
              </a:rPr>
              <a:t>3.3 </a:t>
            </a:r>
            <a:r>
              <a:rPr lang="pt-BR" altLang="pt-BR" sz="2800" b="1" dirty="0" err="1" smtClean="0">
                <a:solidFill>
                  <a:srgbClr val="FFC000"/>
                </a:solidFill>
              </a:rPr>
              <a:t>Chav</a:t>
            </a:r>
            <a:r>
              <a:rPr lang="pt-BR" altLang="pt-BR" sz="2800" b="1" dirty="0">
                <a:solidFill>
                  <a:srgbClr val="FFC000"/>
                </a:solidFill>
              </a:rPr>
              <a:t>.</a:t>
            </a:r>
            <a:r>
              <a:rPr lang="pt-BR" altLang="pt-BR" sz="2800" b="1" dirty="0" smtClean="0">
                <a:solidFill>
                  <a:srgbClr val="FFC000"/>
                </a:solidFill>
              </a:rPr>
              <a:t> </a:t>
            </a:r>
            <a:r>
              <a:rPr lang="pt-BR" altLang="pt-BR" sz="2800" b="1" dirty="0">
                <a:solidFill>
                  <a:srgbClr val="FFC000"/>
                </a:solidFill>
              </a:rPr>
              <a:t>em Quadratura de </a:t>
            </a:r>
            <a:r>
              <a:rPr lang="pt-BR" altLang="pt-BR" sz="2800" b="1" dirty="0" smtClean="0">
                <a:solidFill>
                  <a:srgbClr val="FFC000"/>
                </a:solidFill>
              </a:rPr>
              <a:t>Fase Deslocada</a:t>
            </a:r>
            <a:endParaRPr lang="pt-BR" altLang="pt-BR" sz="2800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4978896" cy="5373960"/>
          </a:xfrm>
        </p:spPr>
        <p:txBody>
          <a:bodyPr>
            <a:normAutofit fontScale="92500"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Características da modulação OQPSK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Variante da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de mudança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fase (PSK) usando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 valores diferentes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 fase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Ao se usar 4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valores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 fase* para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construir um símbolo QPSK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permite-se que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fase do sinal salte até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180°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por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vez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produz </a:t>
            </a:r>
            <a:r>
              <a:rPr lang="pt-BR" sz="16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flutuações de grande amplitude no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sinal 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 característica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indesejável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nos sistemas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comunicação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Ajustando 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tempo dos bits ímpares e pares por um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período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 bit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as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componentes em fase 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quadratura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nunca mudarão ao mesmo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tempo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diagrama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constelação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pode-se ver que isso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limitará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 deslocamento de fase para não mais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90°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por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vez 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produz </a:t>
            </a:r>
            <a:r>
              <a:rPr lang="pt-BR" sz="16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flutuações de amplitude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muito </a:t>
            </a:r>
            <a:r>
              <a:rPr lang="pt-BR" sz="16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menores do que </a:t>
            </a:r>
            <a:r>
              <a:rPr lang="pt-BR" sz="16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QPSK</a:t>
            </a:r>
            <a:endParaRPr lang="pt-BR" sz="16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informação é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modulada na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fase da portadora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senoidal, e a fase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assume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 de 4 valores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igualmente espaçados:  π/4, 3π/4, 5π/4 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7π/4</a:t>
            </a: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61</a:t>
            </a:fld>
            <a:endParaRPr lang="pt-BR" altLang="pt-BR"/>
          </a:p>
        </p:txBody>
      </p:sp>
      <p:sp>
        <p:nvSpPr>
          <p:cNvPr id="4" name="Retângulo 3"/>
          <p:cNvSpPr/>
          <p:nvPr/>
        </p:nvSpPr>
        <p:spPr>
          <a:xfrm>
            <a:off x="5555828" y="908720"/>
            <a:ext cx="1320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Offset </a:t>
            </a:r>
            <a:r>
              <a:rPr lang="pt-BR" sz="1400" dirty="0" err="1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Quadrature</a:t>
            </a:r>
            <a:r>
              <a:rPr lang="pt-BR" sz="14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400" dirty="0" err="1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Phase</a:t>
            </a:r>
            <a:r>
              <a:rPr lang="pt-BR" sz="14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-Shift </a:t>
            </a:r>
            <a:r>
              <a:rPr lang="pt-BR" sz="1400" dirty="0" err="1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Keying</a:t>
            </a:r>
            <a:endParaRPr lang="pt-BR" sz="14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6334" name="Picture 78" descr="http://www.ni.com/cms/images/devzone/tut/oqps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908720"/>
            <a:ext cx="19621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36" name="Picture 80" descr="http://www.ni.com/cms/images/devzone/tut/oqpsk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28" y="2996952"/>
            <a:ext cx="340042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 rot="16200000">
            <a:off x="-776435" y="5476584"/>
            <a:ext cx="19287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* 1 </a:t>
            </a:r>
            <a:r>
              <a:rPr lang="pt-BR" sz="11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símbolo para cada 2 bits</a:t>
            </a:r>
          </a:p>
        </p:txBody>
      </p:sp>
      <p:sp>
        <p:nvSpPr>
          <p:cNvPr id="26" name="Elipse 25"/>
          <p:cNvSpPr/>
          <p:nvPr/>
        </p:nvSpPr>
        <p:spPr>
          <a:xfrm>
            <a:off x="6744940" y="5305124"/>
            <a:ext cx="432048" cy="68072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7596336" y="5628591"/>
            <a:ext cx="444922" cy="68072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8100218" y="5614640"/>
            <a:ext cx="444922" cy="680729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1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599815"/>
              </p:ext>
            </p:extLst>
          </p:nvPr>
        </p:nvGraphicFramePr>
        <p:xfrm>
          <a:off x="5652120" y="6165304"/>
          <a:ext cx="7445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3" name="Equação" r:id="rId4" imgW="520560" imgH="253800" progId="Equation.3">
                  <p:embed/>
                </p:oleObj>
              </mc:Choice>
              <mc:Fallback>
                <p:oleObj name="Equação" r:id="rId4" imgW="520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6165304"/>
                        <a:ext cx="744537" cy="3603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 lIns="0" rIns="0"/>
          <a:lstStyle/>
          <a:p>
            <a:r>
              <a:rPr lang="pt-BR" altLang="pt-BR" sz="2800" b="1" dirty="0" smtClean="0">
                <a:solidFill>
                  <a:srgbClr val="FFC000"/>
                </a:solidFill>
              </a:rPr>
              <a:t>3.3 </a:t>
            </a:r>
            <a:r>
              <a:rPr lang="pt-BR" altLang="pt-BR" sz="2800" b="1" dirty="0" err="1" smtClean="0">
                <a:solidFill>
                  <a:srgbClr val="FFC000"/>
                </a:solidFill>
              </a:rPr>
              <a:t>Chav</a:t>
            </a:r>
            <a:r>
              <a:rPr lang="pt-BR" altLang="pt-BR" sz="2800" b="1" dirty="0">
                <a:solidFill>
                  <a:srgbClr val="FFC000"/>
                </a:solidFill>
              </a:rPr>
              <a:t>.</a:t>
            </a:r>
            <a:r>
              <a:rPr lang="pt-BR" altLang="pt-BR" sz="2800" b="1" dirty="0" smtClean="0">
                <a:solidFill>
                  <a:srgbClr val="FFC000"/>
                </a:solidFill>
              </a:rPr>
              <a:t> </a:t>
            </a:r>
            <a:r>
              <a:rPr lang="pt-BR" altLang="pt-BR" sz="2800" b="1" dirty="0">
                <a:solidFill>
                  <a:srgbClr val="FFC000"/>
                </a:solidFill>
              </a:rPr>
              <a:t>em Quadratura de </a:t>
            </a:r>
            <a:r>
              <a:rPr lang="pt-BR" altLang="pt-BR" sz="2800" b="1" dirty="0" smtClean="0">
                <a:solidFill>
                  <a:srgbClr val="FFC000"/>
                </a:solidFill>
              </a:rPr>
              <a:t>Fase Deslocada</a:t>
            </a:r>
            <a:endParaRPr lang="pt-BR" altLang="pt-BR" sz="2800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229600" cy="5229944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Características da modulação OQPSK</a:t>
            </a:r>
          </a:p>
          <a:p>
            <a:pPr lvl="1"/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informação é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modulada na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fase da portadora 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senoidal, e a fase 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assume um de quadro valores igualmente espaçados:  π/4, 3π/4, 5π/4 e 7π/4</a:t>
            </a: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modulado em QPSK</a:t>
            </a: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Cada valor de fase corresponde a um único par de bits (</a:t>
            </a:r>
            <a:r>
              <a:rPr lang="en-US" sz="14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dibit</a:t>
            </a:r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sinal QPSK é a soma de dois sinais BPSK:</a:t>
            </a:r>
          </a:p>
          <a:p>
            <a:pPr lvl="2">
              <a:buFont typeface="+mj-lt"/>
              <a:buAutoNum type="arabicPeriod"/>
            </a:pP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portadora com energia unitária durante um símbolo, </a:t>
            </a:r>
            <a:b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é modulada pela onda binária de amplitudes: </a:t>
            </a:r>
          </a:p>
          <a:p>
            <a:pPr lvl="2">
              <a:buFont typeface="+mj-lt"/>
              <a:buAutoNum type="arabicPeriod"/>
            </a:pPr>
            <a:endParaRPr lang="pt-BR" sz="1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endParaRPr lang="pt-BR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endParaRPr lang="pt-BR" sz="1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2">
              <a:buFont typeface="+mj-lt"/>
              <a:buAutoNum type="arabicPeriod"/>
            </a:pP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segundo termo é o produto de outra onda binária pela portadora senoidal,</a:t>
            </a:r>
            <a:b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também com amplitudes: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62</a:t>
            </a:fld>
            <a:endParaRPr lang="pt-BR" altLang="pt-BR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410520"/>
              </p:ext>
            </p:extLst>
          </p:nvPr>
        </p:nvGraphicFramePr>
        <p:xfrm>
          <a:off x="1236663" y="2349500"/>
          <a:ext cx="75311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4" name="Equação" r:id="rId6" imgW="5879880" imgH="939600" progId="Equation.3">
                  <p:embed/>
                </p:oleObj>
              </mc:Choice>
              <mc:Fallback>
                <p:oleObj name="Equação" r:id="rId6" imgW="587988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349500"/>
                        <a:ext cx="7531100" cy="11953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237001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/>
          <p:cNvSpPr/>
          <p:nvPr/>
        </p:nvSpPr>
        <p:spPr>
          <a:xfrm>
            <a:off x="1835696" y="3861048"/>
            <a:ext cx="2808312" cy="680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656833"/>
              </p:ext>
            </p:extLst>
          </p:nvPr>
        </p:nvGraphicFramePr>
        <p:xfrm>
          <a:off x="5436096" y="4725144"/>
          <a:ext cx="2919933" cy="427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5" name="Equação" r:id="rId9" imgW="3009600" imgH="444240" progId="Equation.3">
                  <p:embed/>
                </p:oleObj>
              </mc:Choice>
              <mc:Fallback>
                <p:oleObj name="Equação" r:id="rId9" imgW="300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2919933" cy="42795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717724"/>
              </p:ext>
            </p:extLst>
          </p:nvPr>
        </p:nvGraphicFramePr>
        <p:xfrm>
          <a:off x="5628074" y="5301208"/>
          <a:ext cx="744126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6" name="Equação" r:id="rId11" imgW="520560" imgH="253800" progId="Equation.3">
                  <p:embed/>
                </p:oleObj>
              </mc:Choice>
              <mc:Fallback>
                <p:oleObj name="Equação" r:id="rId11" imgW="520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074" y="5301208"/>
                        <a:ext cx="744126" cy="3603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229200"/>
            <a:ext cx="3552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>
            <a:off x="5244505" y="5467325"/>
            <a:ext cx="3356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4860032" y="3861048"/>
            <a:ext cx="2708609" cy="680729"/>
          </a:xfrm>
          <a:prstGeom prst="ellipse">
            <a:avLst/>
          </a:prstGeom>
          <a:noFill/>
          <a:ln w="3810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569703"/>
              </p:ext>
            </p:extLst>
          </p:nvPr>
        </p:nvGraphicFramePr>
        <p:xfrm>
          <a:off x="6108141" y="5705450"/>
          <a:ext cx="2921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7" name="Equação" r:id="rId14" imgW="3009600" imgH="444240" progId="Equation.3">
                  <p:embed/>
                </p:oleObj>
              </mc:Choice>
              <mc:Fallback>
                <p:oleObj name="Equação" r:id="rId14" imgW="300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141" y="5705450"/>
                        <a:ext cx="2921000" cy="4286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Conector de seta reta 26"/>
          <p:cNvCxnSpPr/>
          <p:nvPr/>
        </p:nvCxnSpPr>
        <p:spPr>
          <a:xfrm>
            <a:off x="5292080" y="6381328"/>
            <a:ext cx="3356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69" name="Picture 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093296"/>
            <a:ext cx="3771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70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80907"/>
            <a:ext cx="20288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>
            <a:stCxn id="9" idx="2"/>
            <a:endCxn id="82970" idx="0"/>
          </p:cNvCxnSpPr>
          <p:nvPr/>
        </p:nvCxnSpPr>
        <p:spPr>
          <a:xfrm>
            <a:off x="6896062" y="5153097"/>
            <a:ext cx="850591" cy="127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15" idx="0"/>
            <a:endCxn id="82970" idx="2"/>
          </p:cNvCxnSpPr>
          <p:nvPr/>
        </p:nvCxnSpPr>
        <p:spPr>
          <a:xfrm flipV="1">
            <a:off x="7568641" y="5499982"/>
            <a:ext cx="178012" cy="205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979806" y="896020"/>
            <a:ext cx="3190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smtClean="0"/>
              <a:t>Offset </a:t>
            </a:r>
            <a:r>
              <a:rPr lang="pt-BR" sz="1400" i="1" dirty="0" err="1" smtClean="0"/>
              <a:t>Quadrature</a:t>
            </a:r>
            <a:r>
              <a:rPr lang="pt-BR" sz="1400" i="1" dirty="0" smtClean="0"/>
              <a:t> </a:t>
            </a:r>
            <a:r>
              <a:rPr lang="pt-BR" sz="1400" i="1" dirty="0" err="1" smtClean="0"/>
              <a:t>Phase</a:t>
            </a:r>
            <a:r>
              <a:rPr lang="pt-BR" sz="1400" i="1" dirty="0" smtClean="0"/>
              <a:t>-Shift </a:t>
            </a:r>
            <a:r>
              <a:rPr lang="pt-BR" sz="1400" i="1" dirty="0" err="1" smtClean="0"/>
              <a:t>Keying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2379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/>
          <a:lstStyle/>
          <a:p>
            <a:r>
              <a:rPr lang="pt-BR" altLang="pt-BR" sz="3200" b="1" dirty="0" smtClean="0">
                <a:solidFill>
                  <a:srgbClr val="FFC000"/>
                </a:solidFill>
              </a:rPr>
              <a:t>4. Chaveamento Binário de Frequência</a:t>
            </a:r>
            <a:endParaRPr lang="pt-BR" altLang="pt-BR" sz="3200" b="1" dirty="0">
              <a:solidFill>
                <a:srgbClr val="FFC000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5373960"/>
          </a:xfrm>
        </p:spPr>
        <p:txBody>
          <a:bodyPr>
            <a:normAutofit/>
          </a:bodyPr>
          <a:lstStyle/>
          <a:p>
            <a:r>
              <a:rPr lang="pt-BR" sz="2200" dirty="0"/>
              <a:t>O processo de modulação </a:t>
            </a:r>
            <a:r>
              <a:rPr lang="pt-BR" sz="2200" b="1" dirty="0" smtClean="0">
                <a:solidFill>
                  <a:srgbClr val="FFFF00"/>
                </a:solidFill>
              </a:rPr>
              <a:t>BFSK</a:t>
            </a:r>
            <a:r>
              <a:rPr lang="pt-BR" sz="2200" baseline="30000" dirty="0" smtClean="0"/>
              <a:t>*</a:t>
            </a:r>
            <a:r>
              <a:rPr lang="pt-BR" sz="2200" dirty="0" smtClean="0"/>
              <a:t> </a:t>
            </a:r>
            <a:r>
              <a:rPr lang="pt-BR" sz="2200" dirty="0"/>
              <a:t>consiste em variar a frequência da onda portadora em função do sinal </a:t>
            </a:r>
            <a:r>
              <a:rPr lang="pt-BR" sz="2200" dirty="0" smtClean="0"/>
              <a:t>modulante </a:t>
            </a:r>
            <a:endParaRPr lang="pt-BR" sz="2200" dirty="0"/>
          </a:p>
          <a:p>
            <a:endParaRPr lang="pt-BR" sz="2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amplitude da 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modulada é mantida constante durante 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processo da 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modulação 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pt-BR" sz="22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envoltória constante</a:t>
            </a:r>
            <a:endParaRPr lang="pt-BR" sz="2200" b="1" dirty="0" smtClean="0">
              <a:solidFill>
                <a:srgbClr val="FFFF00"/>
              </a:solidFill>
            </a:endParaRPr>
          </a:p>
          <a:p>
            <a:endParaRPr lang="pt-BR" sz="2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 </a:t>
            </a:r>
            <a:r>
              <a:rPr lang="pt-BR" sz="22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é a frequência da portadora e </a:t>
            </a:r>
            <a:r>
              <a:rPr lang="pt-BR" sz="22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d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é a frequência de desvio,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então, as frequências de transmissão são:</a:t>
            </a:r>
          </a:p>
          <a:p>
            <a:pPr lvl="1"/>
            <a:r>
              <a:rPr lang="pt-BR" sz="2200" dirty="0" smtClean="0">
                <a:solidFill>
                  <a:srgbClr val="FFFFFF"/>
                </a:solidFill>
              </a:rPr>
              <a:t>bit '1' :   </a:t>
            </a:r>
            <a:r>
              <a:rPr lang="pt-BR" sz="22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2200" dirty="0" smtClean="0">
                <a:solidFill>
                  <a:srgbClr val="FFFF00"/>
                </a:solidFill>
              </a:rPr>
              <a:t> – </a:t>
            </a:r>
            <a:r>
              <a:rPr lang="pt-BR" sz="22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d</a:t>
            </a:r>
            <a:endParaRPr lang="pt-BR" sz="2200" b="1" i="1" baseline="-25000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pt-BR" sz="2200" dirty="0">
                <a:solidFill>
                  <a:srgbClr val="FFFFFF"/>
                </a:solidFill>
              </a:rPr>
              <a:t>bit </a:t>
            </a:r>
            <a:r>
              <a:rPr lang="pt-BR" sz="2200" dirty="0" smtClean="0">
                <a:solidFill>
                  <a:srgbClr val="FFFFFF"/>
                </a:solidFill>
              </a:rPr>
              <a:t>'0' </a:t>
            </a:r>
            <a:r>
              <a:rPr lang="pt-BR" sz="2200" dirty="0">
                <a:solidFill>
                  <a:srgbClr val="FFFFFF"/>
                </a:solidFill>
              </a:rPr>
              <a:t>:   </a:t>
            </a:r>
            <a:r>
              <a:rPr lang="pt-BR" sz="2200" b="1" i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2200" dirty="0">
                <a:solidFill>
                  <a:srgbClr val="FFFF00"/>
                </a:solidFill>
              </a:rPr>
              <a:t> </a:t>
            </a:r>
            <a:r>
              <a:rPr lang="pt-BR" sz="2200" dirty="0" smtClean="0">
                <a:solidFill>
                  <a:srgbClr val="FFFF00"/>
                </a:solidFill>
              </a:rPr>
              <a:t>+ </a:t>
            </a:r>
            <a:r>
              <a:rPr lang="pt-BR" sz="22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22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d</a:t>
            </a:r>
            <a:endParaRPr lang="pt-BR" sz="2200" b="1" i="1" baseline="-25000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endParaRPr lang="pt-BR" sz="2600" b="1" i="1" baseline="-25000" dirty="0">
              <a:solidFill>
                <a:schemeClr val="tx2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distância mínima entre duas frequências adjacentes que assegura a ortogonalidade dos sinais para BFSK de fase contínua é </a:t>
            </a:r>
            <a:r>
              <a:rPr lang="pt-BR" sz="2200" b="1" i="1" dirty="0" smtClean="0">
                <a:solidFill>
                  <a:srgbClr val="FFFF00"/>
                </a:solidFill>
              </a:rPr>
              <a:t>R</a:t>
            </a:r>
            <a:r>
              <a:rPr lang="pt-BR" sz="2200" b="1" i="1" baseline="-25000" dirty="0" smtClean="0">
                <a:solidFill>
                  <a:srgbClr val="FFFF00"/>
                </a:solidFill>
              </a:rPr>
              <a:t>b </a:t>
            </a:r>
            <a:r>
              <a:rPr lang="pt-BR" sz="2200" dirty="0" smtClean="0">
                <a:solidFill>
                  <a:srgbClr val="FFFF00"/>
                </a:solidFill>
              </a:rPr>
              <a:t>/2</a:t>
            </a:r>
            <a:r>
              <a:rPr lang="pt-BR" sz="2200" dirty="0" smtClean="0"/>
              <a:t> 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ou</a:t>
            </a:r>
            <a:r>
              <a:rPr lang="pt-BR" sz="2200" dirty="0" smtClean="0"/>
              <a:t> </a:t>
            </a:r>
            <a:r>
              <a:rPr lang="pt-BR" sz="2200" dirty="0" smtClean="0">
                <a:solidFill>
                  <a:srgbClr val="FFFF00"/>
                </a:solidFill>
              </a:rPr>
              <a:t>1/(2.</a:t>
            </a:r>
            <a:r>
              <a:rPr lang="pt-BR" sz="2200" b="1" i="1" dirty="0" smtClean="0">
                <a:solidFill>
                  <a:srgbClr val="FFFF00"/>
                </a:solidFill>
              </a:rPr>
              <a:t>T</a:t>
            </a:r>
            <a:r>
              <a:rPr lang="pt-BR" sz="2200" b="1" i="1" baseline="-25000" dirty="0" smtClean="0">
                <a:solidFill>
                  <a:srgbClr val="FFFF00"/>
                </a:solidFill>
              </a:rPr>
              <a:t>b</a:t>
            </a:r>
            <a:r>
              <a:rPr lang="pt-BR" sz="2200" dirty="0" smtClean="0">
                <a:solidFill>
                  <a:srgbClr val="FFFF00"/>
                </a:solidFill>
              </a:rPr>
              <a:t>)  </a:t>
            </a:r>
            <a:r>
              <a:rPr lang="pt-BR" sz="2200" dirty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pt-BR" sz="2200" dirty="0" smtClean="0">
                <a:solidFill>
                  <a:srgbClr val="FFFF00"/>
                </a:solidFill>
                <a:sym typeface="Wingdings" panose="05000000000000000000" pitchFamily="2" charset="2"/>
              </a:rPr>
              <a:t>  </a:t>
            </a:r>
            <a:r>
              <a:rPr lang="pt-BR" sz="22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MSK</a:t>
            </a:r>
            <a:endParaRPr lang="pt-BR" sz="2200" b="1" dirty="0" smtClean="0">
              <a:solidFill>
                <a:srgbClr val="FFFF00"/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63</a:t>
            </a:fld>
            <a:endParaRPr lang="pt-BR" altLang="pt-BR"/>
          </a:p>
        </p:txBody>
      </p:sp>
      <p:sp>
        <p:nvSpPr>
          <p:cNvPr id="7" name="Retângulo 6"/>
          <p:cNvSpPr/>
          <p:nvPr/>
        </p:nvSpPr>
        <p:spPr>
          <a:xfrm rot="16200000">
            <a:off x="-2756369" y="3547356"/>
            <a:ext cx="58269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* Binary Frequency Shift-Keying</a:t>
            </a:r>
            <a:r>
              <a:rPr lang="en-US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pt-BR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Chaveamento por Deslocamento Binário de Frequência</a:t>
            </a:r>
            <a:endParaRPr lang="pt-BR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/>
          <a:lstStyle/>
          <a:p>
            <a:r>
              <a:rPr lang="pt-BR" altLang="pt-BR" sz="3200" dirty="0"/>
              <a:t>4. Chaveamento Binário de Frequência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5373960"/>
          </a:xfrm>
        </p:spPr>
        <p:txBody>
          <a:bodyPr>
            <a:normAutofit/>
          </a:bodyPr>
          <a:lstStyle/>
          <a:p>
            <a:r>
              <a:rPr lang="pt-B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FSK com fase descontínua</a:t>
            </a: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é descontinua nos instantes de chaveamento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64</a:t>
            </a:fld>
            <a:endParaRPr lang="pt-BR" alt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6018"/>
              </p:ext>
            </p:extLst>
          </p:nvPr>
        </p:nvGraphicFramePr>
        <p:xfrm>
          <a:off x="1259632" y="1524918"/>
          <a:ext cx="40957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3" name="Equação" r:id="rId4" imgW="291960" imgH="203040" progId="Equation.3">
                  <p:embed/>
                </p:oleObj>
              </mc:Choice>
              <mc:Fallback>
                <p:oleObj name="Equação" r:id="rId4" imgW="291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524918"/>
                        <a:ext cx="409575" cy="284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58" y="1833219"/>
            <a:ext cx="5644154" cy="224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860032" y="3645023"/>
            <a:ext cx="2304256" cy="296861"/>
          </a:xfrm>
          <a:prstGeom prst="rect">
            <a:avLst/>
          </a:prstGeom>
          <a:noFill/>
        </p:spPr>
        <p:txBody>
          <a:bodyPr wrap="square" lIns="36000" rIns="36000" rtlCol="0">
            <a:noAutofit/>
          </a:bodyPr>
          <a:lstStyle/>
          <a:p>
            <a:pPr algn="ctr"/>
            <a:r>
              <a:rPr lang="pt-BR" sz="1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Descontinuidades de fase!</a:t>
            </a:r>
            <a:endParaRPr lang="pt-BR" sz="1050" b="1" i="1" dirty="0" smtClean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95864" y="2844107"/>
            <a:ext cx="728464" cy="296861"/>
          </a:xfrm>
          <a:prstGeom prst="rect">
            <a:avLst/>
          </a:prstGeom>
          <a:noFill/>
        </p:spPr>
        <p:txBody>
          <a:bodyPr wrap="square" lIns="36000" rIns="36000" rtlCol="0">
            <a:noAutofit/>
          </a:bodyPr>
          <a:lstStyle/>
          <a:p>
            <a:pPr algn="ctr"/>
            <a:r>
              <a:rPr lang="pt-BR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</a:t>
            </a:r>
            <a:endParaRPr lang="pt-BR" sz="1000" b="1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835696" y="4178207"/>
            <a:ext cx="5645816" cy="2347137"/>
            <a:chOff x="1835696" y="4178207"/>
            <a:chExt cx="5645816" cy="2347137"/>
          </a:xfrm>
        </p:grpSpPr>
        <p:pic>
          <p:nvPicPr>
            <p:cNvPr id="778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4178207"/>
              <a:ext cx="5645816" cy="234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5436096" y="4411598"/>
              <a:ext cx="720080" cy="3600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Chave</a:t>
              </a:r>
            </a:p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Eletrônica</a:t>
              </a:r>
              <a:endParaRPr lang="pt-B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028656" y="5013176"/>
              <a:ext cx="423664" cy="3600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saída</a:t>
              </a:r>
            </a:p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FSK</a:t>
              </a:r>
              <a:endParaRPr lang="pt-B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3558722" y="4534950"/>
              <a:ext cx="720080" cy="3600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Oscilador</a:t>
              </a:r>
            </a:p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de freq. </a:t>
              </a:r>
              <a:r>
                <a:rPr lang="pt-BR" sz="1000" b="1" i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pt-BR" sz="1000" b="1" baseline="-25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pt-BR" sz="10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3558722" y="5476220"/>
              <a:ext cx="720080" cy="3600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Oscilador</a:t>
              </a:r>
            </a:p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de freq. </a:t>
              </a:r>
              <a:r>
                <a:rPr lang="pt-BR" sz="1000" b="1" i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pt-BR" sz="1000" b="1" baseline="-25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pt-BR" sz="10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5796136" y="6046802"/>
              <a:ext cx="648072" cy="3600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tIns="0" rIns="36000" bIns="0" rtlCol="0">
              <a:noAutofit/>
            </a:bodyPr>
            <a:lstStyle/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Linha de</a:t>
              </a:r>
              <a:endParaRPr lang="pt-B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  <a:p>
              <a:pPr algn="ctr"/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Controle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1835696" y="6129300"/>
              <a:ext cx="1296144" cy="1800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tIns="0" rIns="36000" bIns="0" rtlCol="0">
              <a:noAutofit/>
            </a:bodyPr>
            <a:lstStyle/>
            <a:p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Entrada de dados binário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1888702" y="6309320"/>
              <a:ext cx="502394" cy="1800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36000" tIns="0" rIns="36000" bIns="0" rtlCol="0">
              <a:noAutofit/>
            </a:bodyPr>
            <a:lstStyle/>
            <a:p>
              <a:pPr algn="r"/>
              <a:r>
                <a:rPr lang="pt-BR" sz="1000" i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m</a:t>
              </a:r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(</a:t>
              </a:r>
              <a:r>
                <a:rPr lang="pt-BR" sz="1000" i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t</a:t>
              </a:r>
              <a:r>
                <a:rPr lang="pt-BR" sz="1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2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64" y="1916832"/>
            <a:ext cx="678620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92162"/>
          </a:xfrm>
        </p:spPr>
        <p:txBody>
          <a:bodyPr/>
          <a:lstStyle/>
          <a:p>
            <a:r>
              <a:rPr lang="pt-BR" altLang="pt-BR" sz="3200" dirty="0"/>
              <a:t>4. Chaveamento Binário de Frequência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151384"/>
            <a:ext cx="8640960" cy="5373960"/>
          </a:xfrm>
        </p:spPr>
        <p:txBody>
          <a:bodyPr>
            <a:normAutofit/>
          </a:bodyPr>
          <a:lstStyle/>
          <a:p>
            <a:r>
              <a:rPr lang="pt-BR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FSK com fase contínua 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(CPFSK)</a:t>
            </a: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gerador muda a frequência  continuamente</a:t>
            </a:r>
          </a:p>
          <a:p>
            <a:endParaRPr lang="pt-BR" sz="1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65</a:t>
            </a:fld>
            <a:endParaRPr lang="pt-BR" altLang="pt-BR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64" y="4784818"/>
            <a:ext cx="6824552" cy="104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7515944" y="3348162"/>
            <a:ext cx="728464" cy="296861"/>
          </a:xfrm>
          <a:prstGeom prst="rect">
            <a:avLst/>
          </a:prstGeom>
          <a:noFill/>
        </p:spPr>
        <p:txBody>
          <a:bodyPr wrap="square" lIns="36000" rIns="36000" rtlCol="0">
            <a:noAutofit/>
          </a:bodyPr>
          <a:lstStyle/>
          <a:p>
            <a:pPr algn="ctr"/>
            <a:r>
              <a:rPr lang="pt-BR" sz="1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</a:t>
            </a:r>
            <a:endParaRPr lang="pt-BR" sz="1000" b="1" baseline="-25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 smtClean="0"/>
              <a:t>4. Chaveamento Binário de Frequência</a:t>
            </a:r>
            <a:endParaRPr lang="pt-BR" altLang="pt-BR" sz="32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363272" cy="5373960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FSK com fase </a:t>
            </a:r>
            <a:r>
              <a:rPr lang="pt-BR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descontínua</a:t>
            </a:r>
            <a:r>
              <a:rPr lang="pt-BR" sz="2400" b="1" baseline="30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*</a:t>
            </a:r>
            <a:endParaRPr lang="pt-BR" sz="2400" baseline="30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onde: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é chamada de frequência de marca (bit 1) </a:t>
            </a:r>
            <a:b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é chamada de frequência de espaço (bit 0)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66</a:t>
            </a:fld>
            <a:endParaRPr lang="pt-BR" alt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076732"/>
              </p:ext>
            </p:extLst>
          </p:nvPr>
        </p:nvGraphicFramePr>
        <p:xfrm>
          <a:off x="1619672" y="1556792"/>
          <a:ext cx="5472608" cy="735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6" name="Equação" r:id="rId4" imgW="3581280" imgH="482400" progId="Equation.3">
                  <p:embed/>
                </p:oleObj>
              </mc:Choice>
              <mc:Fallback>
                <p:oleObj name="Equação" r:id="rId4" imgW="35812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556792"/>
                        <a:ext cx="5472608" cy="73533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/>
          <p:cNvSpPr/>
          <p:nvPr/>
        </p:nvSpPr>
        <p:spPr>
          <a:xfrm rot="16200000">
            <a:off x="-955075" y="5113607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* Forma não usada na prática</a:t>
            </a:r>
            <a:endParaRPr lang="pt-BR" sz="12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3273"/>
          <a:stretch/>
        </p:blipFill>
        <p:spPr>
          <a:xfrm>
            <a:off x="1557198" y="2945081"/>
            <a:ext cx="6111146" cy="3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altLang="pt-BR" sz="2800" dirty="0" smtClean="0"/>
              <a:t>4.1 FSK com Fase Contínua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980728"/>
            <a:ext cx="8507288" cy="5544616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CPFSK -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Continuous Phase Frequency-Shift Keying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Supondo </a:t>
            </a:r>
            <a:r>
              <a:rPr lang="pt-BR" sz="18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um sinal banda base</a:t>
            </a:r>
          </a:p>
          <a:p>
            <a:pPr marL="623888" lvl="1">
              <a:buNone/>
            </a:pP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>
              <a:buNone/>
            </a:pP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>
              <a:buNone/>
            </a:pP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>
              <a:buNone/>
            </a:pP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>
              <a:buNone/>
            </a:pPr>
            <a:endParaRPr lang="pt-BR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Embora o sinal </a:t>
            </a:r>
            <a:r>
              <a:rPr lang="pt-BR" sz="20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</a:t>
            </a:r>
            <a:r>
              <a:rPr lang="pt-B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20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seja descontínuo nos instantes de chaveamento, a função fase </a:t>
            </a:r>
            <a:r>
              <a:rPr lang="el-G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θ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é contínua porque ela é proporcional à integral do sinal </a:t>
            </a:r>
            <a:r>
              <a:rPr lang="pt-BR" sz="18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</a:t>
            </a:r>
            <a:r>
              <a:rPr lang="pt-BR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623888"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sinal modulado 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s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tem envelope constante, eficiência espectral e </a:t>
            </a:r>
            <a:b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boa performance em termos de BER</a:t>
            </a:r>
          </a:p>
          <a:p>
            <a:pPr marL="623888"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623888"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 geral, o espectro de sinais FSK é difícil de calcular (obter expressão fechada) pois o envelope complexo 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g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é função não linear de 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67</a:t>
            </a:fld>
            <a:endParaRPr lang="pt-BR" alt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895860"/>
              </p:ext>
            </p:extLst>
          </p:nvPr>
        </p:nvGraphicFramePr>
        <p:xfrm>
          <a:off x="2123728" y="1916832"/>
          <a:ext cx="5889308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5" name="Equação" r:id="rId4" imgW="3632040" imgH="711000" progId="Equation.3">
                  <p:embed/>
                </p:oleObj>
              </mc:Choice>
              <mc:Fallback>
                <p:oleObj name="Equação" r:id="rId4" imgW="3632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916832"/>
                        <a:ext cx="5889308" cy="115212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6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altLang="pt-BR" sz="2800" dirty="0" smtClean="0"/>
              <a:t>4.1 FSK com Fase Contínua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980728"/>
            <a:ext cx="8507288" cy="5544616"/>
          </a:xfrm>
        </p:spPr>
        <p:txBody>
          <a:bodyPr>
            <a:normAutofit/>
          </a:bodyPr>
          <a:lstStyle/>
          <a:p>
            <a:pPr marL="623888" lvl="1"/>
            <a:r>
              <a:rPr lang="pt-BR" sz="2400" b="1" dirty="0" smtClean="0">
                <a:solidFill>
                  <a:srgbClr val="FFFF00"/>
                </a:solidFill>
              </a:rPr>
              <a:t>BFSK </a:t>
            </a:r>
            <a:r>
              <a:rPr lang="pt-BR" sz="2400" b="1" dirty="0">
                <a:solidFill>
                  <a:srgbClr val="FFFF00"/>
                </a:solidFill>
              </a:rPr>
              <a:t>de </a:t>
            </a:r>
            <a:r>
              <a:rPr lang="pt-BR" sz="2400" b="1" dirty="0" err="1" smtClean="0">
                <a:solidFill>
                  <a:srgbClr val="FFFF00"/>
                </a:solidFill>
              </a:rPr>
              <a:t>Sunde</a:t>
            </a:r>
            <a:endParaRPr lang="pt-BR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1023938"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As frequências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(símbolo 1) e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(símbolo 2) diferem uma da outra por um valor igual à taxa de bits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(=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pt-BR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/</a:t>
            </a:r>
            <a:r>
              <a:rPr lang="pt-BR" sz="16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i="1" baseline="-25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 ou múltiplo dela, para manter a continuidade da fase, inclusive nos instantes de chaveamento (mudança de bits)</a:t>
            </a:r>
          </a:p>
          <a:p>
            <a:pPr marL="1023938"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excursão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total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na frequência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transmitida </a:t>
            </a:r>
            <a:r>
              <a:rPr lang="pt-BR" sz="1600" b="1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δ</a:t>
            </a:r>
            <a:r>
              <a:rPr lang="pt-BR" sz="1600" b="1" i="1" baseline="-25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do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símbolo 0 para o símbolo 1, e vice-versa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é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igual a taxa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bit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 sequência de dados de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entrada</a:t>
            </a:r>
          </a:p>
          <a:p>
            <a:pPr marL="1023938" lvl="2"/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com </a:t>
            </a:r>
            <a:r>
              <a:rPr lang="pt-BR" sz="16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T</a:t>
            </a:r>
            <a:r>
              <a:rPr lang="pt-BR" sz="1600" b="1" i="1" baseline="-25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b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= 2 </a:t>
            </a:r>
            <a:r>
              <a:rPr lang="el-GR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</a:rPr>
              <a:t>μ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</a:rPr>
              <a:t>s,  </a:t>
            </a:r>
            <a:r>
              <a:rPr lang="pt-BR" sz="1600" b="1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b="1" i="1" baseline="-25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0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= 1.5 MHz (símbolo '0') 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 </a:t>
            </a:r>
            <a:r>
              <a:rPr lang="pt-BR" sz="16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600" b="1" i="1" baseline="-250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pt-BR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= 2.5 MHz (símbolo '1'), BFSK de </a:t>
            </a:r>
            <a:r>
              <a:rPr lang="pt-BR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Sunde</a:t>
            </a:r>
            <a:r>
              <a:rPr lang="pt-BR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para a sequência </a:t>
            </a:r>
            <a:r>
              <a:rPr lang="pt-BR" sz="1600" dirty="0"/>
              <a:t>010101100101</a:t>
            </a:r>
            <a:endParaRPr lang="pt-BR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68</a:t>
            </a:fld>
            <a:endParaRPr lang="pt-BR" alt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5406" r="8611" b="3489"/>
          <a:stretch/>
        </p:blipFill>
        <p:spPr>
          <a:xfrm>
            <a:off x="1979712" y="3429496"/>
            <a:ext cx="5695731" cy="312983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03530" y="5861744"/>
            <a:ext cx="5000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smtClean="0">
                <a:solidFill>
                  <a:srgbClr val="0000FF"/>
                </a:solidFill>
              </a:rPr>
              <a:t>0    1    0    1    0    1    1    0    0    1    0    1</a:t>
            </a:r>
            <a:endParaRPr lang="pt-BR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856984" cy="792162"/>
          </a:xfrm>
        </p:spPr>
        <p:txBody>
          <a:bodyPr/>
          <a:lstStyle/>
          <a:p>
            <a:pPr algn="l"/>
            <a:r>
              <a:rPr lang="pt-BR" altLang="pt-BR" sz="3200" dirty="0">
                <a:solidFill>
                  <a:srgbClr val="FFC000"/>
                </a:solidFill>
              </a:rPr>
              <a:t> </a:t>
            </a:r>
            <a:r>
              <a:rPr lang="pt-BR" altLang="pt-BR" sz="2800" dirty="0"/>
              <a:t>4.1 FSK com Fase Contínua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 rot="16200000">
            <a:off x="-2426095" y="3298304"/>
            <a:ext cx="5832648" cy="477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Simulação BFSK de </a:t>
            </a:r>
            <a:r>
              <a:rPr lang="pt-BR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Sunde</a:t>
            </a:r>
            <a:r>
              <a:rPr lang="pt-BR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69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36528" y="836712"/>
            <a:ext cx="7920880" cy="5760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-*-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coding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utf-8 -*-</a:t>
            </a: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 Modulação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 de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Sunde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(transição contínua de fase na comutação dos bits)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Taxa de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txo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 mensagem binária: 1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/(2e-6)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bps</a:t>
            </a:r>
            <a:endParaRPr lang="pt-BR" sz="105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Frequências dos bits: f0 =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 MHz 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  f1 =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 MHz</a:t>
            </a:r>
            <a:endParaRPr lang="pt-BR" sz="105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Ref.: </a:t>
            </a:r>
            <a:r>
              <a:rPr lang="pt-BR" sz="105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Haykin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Moher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"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aos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Sistemas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  <a:r>
              <a:rPr lang="pt-BR" sz="105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Comunic.", 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2a.Ed., 2008, p.276-280</a:t>
            </a:r>
          </a:p>
          <a:p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kaw</a:t>
            </a:r>
            <a:r>
              <a:rPr lang="pt-BR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10.07.17 """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zeros,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cos,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pylab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grid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1.e-6            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energia de um bit (J)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 = 2.e-6            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duração de um bit (s)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100./Tb          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freq. de amostragem (Hz)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([1.5, 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3.0])*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1.e6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05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freq.s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das portadoras (bits '0' e '1')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([0,1,0,1,0,1,1,0,0,1,0,1])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mensagem binária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05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qtde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bits na mensagem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(0,N*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Tb,N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 de tempo para </a:t>
            </a:r>
            <a:r>
              <a:rPr lang="pt-BR" sz="105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txo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dos bits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zeros(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(t)) 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(0,fs*N*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Tb,fs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*Tb):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[a] == 1: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b[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i:i+fs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*Tb] =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/Tb)    </a:t>
            </a:r>
            <a:r>
              <a:rPr lang="pt-BR" sz="105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sinal modulante (</a:t>
            </a:r>
            <a:r>
              <a:rPr lang="pt-BR" sz="105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= a + 1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bfsk1 = zeros(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modulado em FSK (bit 1)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bfsk1 = b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/Tb)*cos(2*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*f[1]*t)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bfsk0 = zeros(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*N*Tb)                  </a:t>
            </a:r>
            <a:r>
              <a:rPr lang="pt-BR" sz="105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sinal modulado em FSK (bit 0)</a:t>
            </a:r>
          </a:p>
          <a:p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bfsk0 = (1.-b) *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/Tb)*cos(2*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*f[0]*t)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bfsk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bfsk1 + bfsk0</a:t>
            </a:r>
          </a:p>
          <a:p>
            <a:endParaRPr lang="pt-BR" sz="1050" dirty="0">
              <a:solidFill>
                <a:schemeClr val="bg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(t*1.e6,bfsk,'r');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u'Modulação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BFSK de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Sunde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(-1.5,1.5)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('$Amplitude$ $(V)$');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('$t$ $(\mu s$)'); grid('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(t*1.e6,b,linewidth=2); 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pt-B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(('</a:t>
            </a:r>
            <a:r>
              <a:rPr lang="pt-BR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Modulado','Modulante</a:t>
            </a:r>
            <a:r>
              <a:rPr lang="pt-BR" sz="105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248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328592"/>
          </a:xfrm>
        </p:spPr>
        <p:txBody>
          <a:bodyPr>
            <a:noAutofit/>
          </a:bodyPr>
          <a:lstStyle/>
          <a:p>
            <a:r>
              <a:rPr lang="pt-BR" sz="2400" b="1" dirty="0" smtClean="0">
                <a:solidFill>
                  <a:srgbClr val="FFFF00"/>
                </a:solidFill>
              </a:rPr>
              <a:t>Envelope Complexo</a:t>
            </a:r>
          </a:p>
          <a:p>
            <a:pPr lvl="1"/>
            <a:endParaRPr lang="pt-BR" sz="1800" dirty="0" smtClean="0"/>
          </a:p>
          <a:p>
            <a:pPr lvl="1"/>
            <a:r>
              <a:rPr lang="pt-BR" sz="1800" dirty="0" smtClean="0"/>
              <a:t>O sinal é modelado em relação à sua frequência central, e a </a:t>
            </a:r>
            <a:r>
              <a:rPr lang="pt-BR" sz="1800" dirty="0" smtClean="0">
                <a:solidFill>
                  <a:srgbClr val="FFC000"/>
                </a:solidFill>
              </a:rPr>
              <a:t>frequência de amostragem</a:t>
            </a:r>
            <a:r>
              <a:rPr lang="pt-BR" sz="1800" dirty="0" smtClean="0"/>
              <a:t> só precisa considerar a largura da </a:t>
            </a:r>
            <a:r>
              <a:rPr lang="pt-BR" sz="1800" dirty="0" smtClean="0">
                <a:solidFill>
                  <a:srgbClr val="FFC000"/>
                </a:solidFill>
              </a:rPr>
              <a:t>banda estreita </a:t>
            </a:r>
            <a:endParaRPr lang="pt-BR" sz="1800" dirty="0">
              <a:solidFill>
                <a:srgbClr val="FFC000"/>
              </a:solidFill>
            </a:endParaRPr>
          </a:p>
          <a:p>
            <a:pPr lvl="1"/>
            <a:endParaRPr lang="pt-BR" sz="1000" dirty="0" smtClean="0"/>
          </a:p>
          <a:p>
            <a:pPr lvl="1"/>
            <a:r>
              <a:rPr lang="pt-BR" sz="1800" dirty="0" smtClean="0"/>
              <a:t>Reduz a quantidade de amostras e o tempo de processamento, especialmente se a largura de banda de interesse for muito menor </a:t>
            </a:r>
            <a:br>
              <a:rPr lang="pt-BR" sz="1800" dirty="0" smtClean="0"/>
            </a:br>
            <a:r>
              <a:rPr lang="pt-BR" sz="1800" dirty="0" smtClean="0"/>
              <a:t>que a frequência central</a:t>
            </a:r>
          </a:p>
          <a:p>
            <a:pPr lvl="1"/>
            <a:endParaRPr lang="pt-BR" sz="1800" dirty="0" smtClean="0"/>
          </a:p>
          <a:p>
            <a:pPr lvl="1"/>
            <a:r>
              <a:rPr lang="pt-BR" sz="1800" dirty="0" smtClean="0"/>
              <a:t>A </a:t>
            </a:r>
            <a:r>
              <a:rPr lang="pt-BR" sz="1800" dirty="0"/>
              <a:t>relação entre um </a:t>
            </a:r>
            <a:r>
              <a:rPr lang="pt-BR" sz="1800" b="1" dirty="0">
                <a:solidFill>
                  <a:srgbClr val="FFFF00"/>
                </a:solidFill>
              </a:rPr>
              <a:t>sinal real </a:t>
            </a:r>
            <a:r>
              <a:rPr lang="pt-BR" sz="1800" dirty="0" smtClean="0"/>
              <a:t>e </a:t>
            </a:r>
            <a:r>
              <a:rPr lang="pt-BR" sz="1800" dirty="0"/>
              <a:t>sua representação </a:t>
            </a:r>
            <a:r>
              <a:rPr lang="pt-BR" sz="1800" b="1" dirty="0" smtClean="0">
                <a:solidFill>
                  <a:srgbClr val="FFFF00"/>
                </a:solidFill>
              </a:rPr>
              <a:t>envelope complexo </a:t>
            </a:r>
            <a:r>
              <a:rPr lang="pt-BR" sz="1800" dirty="0"/>
              <a:t>é:</a:t>
            </a:r>
            <a:br>
              <a:rPr lang="pt-BR" sz="1800" dirty="0"/>
            </a:br>
            <a:r>
              <a:rPr lang="pt-BR" sz="1800" dirty="0"/>
              <a:t/>
            </a:r>
            <a:br>
              <a:rPr lang="pt-BR" sz="1800" dirty="0"/>
            </a:br>
            <a:r>
              <a:rPr lang="pt-BR" sz="1800" dirty="0"/>
              <a:t/>
            </a:r>
            <a:br>
              <a:rPr lang="pt-BR" sz="1800" dirty="0"/>
            </a:br>
            <a:r>
              <a:rPr lang="pt-BR" sz="1800" dirty="0"/>
              <a:t/>
            </a:r>
            <a:br>
              <a:rPr lang="pt-BR" sz="1800" dirty="0"/>
            </a:br>
            <a:r>
              <a:rPr lang="pt-BR" sz="1800" dirty="0" smtClean="0"/>
              <a:t>onde:  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s</a:t>
            </a:r>
            <a:r>
              <a:rPr lang="pt-BR" sz="1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/>
              <a:t> é o sinal real, 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           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g</a:t>
            </a:r>
            <a:r>
              <a:rPr lang="pt-BR" sz="1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/>
              <a:t> é o </a:t>
            </a:r>
            <a:r>
              <a:rPr lang="pt-BR" sz="1800" b="1" dirty="0"/>
              <a:t>envelope complexo</a:t>
            </a:r>
            <a:r>
              <a:rPr lang="pt-BR" sz="1800" dirty="0"/>
              <a:t>, 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           </a:t>
            </a:r>
            <a:r>
              <a:rPr lang="pt-BR" sz="1800" b="1" i="1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pt-BR" sz="1800" b="1" i="1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</a:rPr>
              <a:t>c</a:t>
            </a:r>
            <a:r>
              <a:rPr lang="pt-BR" sz="1800" dirty="0" smtClean="0"/>
              <a:t> </a:t>
            </a:r>
            <a:r>
              <a:rPr lang="pt-BR" sz="1800" dirty="0"/>
              <a:t>é a frequência </a:t>
            </a:r>
            <a:r>
              <a:rPr lang="pt-BR" sz="1800" dirty="0" smtClean="0"/>
              <a:t>central, </a:t>
            </a:r>
            <a:br>
              <a:rPr lang="pt-BR" sz="1800" dirty="0" smtClean="0"/>
            </a:br>
            <a:r>
              <a:rPr lang="pt-BR" sz="1800" dirty="0" smtClean="0"/>
              <a:t>          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Re</a:t>
            </a:r>
            <a:r>
              <a:rPr lang="pt-BR" sz="1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{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z</a:t>
            </a:r>
            <a:r>
              <a:rPr lang="pt-BR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}</a:t>
            </a:r>
            <a:r>
              <a:rPr lang="pt-BR" sz="1800" dirty="0">
                <a:latin typeface="Times New Roman" panose="02020603050405020304" pitchFamily="18" charset="0"/>
              </a:rPr>
              <a:t> </a:t>
            </a:r>
            <a:r>
              <a:rPr lang="pt-BR" sz="1800" dirty="0"/>
              <a:t>é a componente real do valor complexo 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z </a:t>
            </a:r>
            <a:r>
              <a:rPr lang="pt-BR" sz="1800" i="1" dirty="0" smtClean="0">
                <a:latin typeface="Times New Roman" panose="02020603050405020304" pitchFamily="18" charset="0"/>
              </a:rPr>
              <a:t>.</a:t>
            </a:r>
            <a:endParaRPr lang="pt-BR" sz="1800" i="1" dirty="0">
              <a:latin typeface="Times New Roman" panose="02020603050405020304" pitchFamily="18" charset="0"/>
            </a:endParaRPr>
          </a:p>
          <a:p>
            <a:pPr lvl="1"/>
            <a:endParaRPr lang="pt-BR" sz="18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</a:t>
            </a:fld>
            <a:endParaRPr lang="pt-BR" altLang="pt-BR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3106587" y="2998068"/>
            <a:ext cx="6453336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20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Radiofrequência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  é a faixa de frequência 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 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 kHz a 300 GHz</a:t>
            </a:r>
            <a:endParaRPr lang="pt-BR" sz="12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61351"/>
              </p:ext>
            </p:extLst>
          </p:nvPr>
        </p:nvGraphicFramePr>
        <p:xfrm>
          <a:off x="3635896" y="4509120"/>
          <a:ext cx="244827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5" name="Equação" r:id="rId4" imgW="1282680" imgH="228600" progId="Equation.3">
                  <p:embed/>
                </p:oleObj>
              </mc:Choice>
              <mc:Fallback>
                <p:oleObj name="Equação" r:id="rId4" imgW="1282680" imgH="22860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509120"/>
                        <a:ext cx="2448272" cy="3968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9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800" dirty="0" smtClean="0"/>
              <a:t>4.2 FSK </a:t>
            </a:r>
            <a:r>
              <a:rPr lang="pt-BR" altLang="pt-BR" sz="2800" dirty="0"/>
              <a:t>com </a:t>
            </a:r>
            <a:r>
              <a:rPr lang="pt-BR" altLang="pt-BR" sz="2800" dirty="0" smtClean="0"/>
              <a:t>Chaveamento Mínimo - MSK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507288" cy="5373960"/>
          </a:xfrm>
        </p:spPr>
        <p:txBody>
          <a:bodyPr>
            <a:normAutofit lnSpcReduction="10000"/>
          </a:bodyPr>
          <a:lstStyle/>
          <a:p>
            <a:r>
              <a:rPr lang="pt-BR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MSK</a:t>
            </a:r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-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Minimum Shift-Keying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excursão 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total de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</a:t>
            </a:r>
            <a:r>
              <a:rPr lang="pt-BR" sz="1800" b="1" i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δ</a:t>
            </a:r>
            <a:r>
              <a:rPr lang="pt-BR" sz="1800" b="1" i="1" baseline="-25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do 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símbolo binário 1 para o símbolo 0, ou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vice-versa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é metade da taxa de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bit R</a:t>
            </a:r>
          </a:p>
          <a:p>
            <a:pPr lvl="1"/>
            <a:endParaRPr lang="pt-BR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frequência da 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portadora não modulada é a média aritmética das duas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frequências transmitidas</a:t>
            </a:r>
          </a:p>
          <a:p>
            <a:pPr lvl="1"/>
            <a:endParaRPr lang="pt-BR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Sinal modulado em MSK</a:t>
            </a:r>
          </a:p>
          <a:p>
            <a:pPr lvl="1"/>
            <a:endParaRPr lang="pt-BR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excursão 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total de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</a:t>
            </a:r>
            <a:r>
              <a:rPr lang="pt-BR" sz="1800" b="1" i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δ</a:t>
            </a:r>
            <a:r>
              <a:rPr lang="pt-BR" sz="1800" b="1" i="1" baseline="-25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no MSK é o </a:t>
            </a:r>
            <a:r>
              <a:rPr lang="pt-BR" sz="1800" dirty="0">
                <a:solidFill>
                  <a:srgbClr val="FFC000"/>
                </a:solidFill>
              </a:rPr>
              <a:t>menor espaçamento de </a:t>
            </a:r>
            <a:r>
              <a:rPr lang="pt-BR" sz="1800" dirty="0" smtClean="0">
                <a:solidFill>
                  <a:srgbClr val="FFC000"/>
                </a:solidFill>
              </a:rPr>
              <a:t>frequência </a:t>
            </a:r>
            <a:r>
              <a:rPr lang="pt-BR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entre os símbolos 0 e 1 que permite que suas representações FSK sejam coerentemente ortogonais</a:t>
            </a:r>
          </a:p>
          <a:p>
            <a:pPr lvl="1"/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70</a:t>
            </a:fld>
            <a:endParaRPr lang="pt-BR" alt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180793"/>
              </p:ext>
            </p:extLst>
          </p:nvPr>
        </p:nvGraphicFramePr>
        <p:xfrm>
          <a:off x="5652120" y="1844824"/>
          <a:ext cx="16906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3" name="Equação" r:id="rId4" imgW="1143000" imgH="431640" progId="Equation.3">
                  <p:embed/>
                </p:oleObj>
              </mc:Choice>
              <mc:Fallback>
                <p:oleObj name="Equação" r:id="rId4" imgW="1143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844824"/>
                        <a:ext cx="1690688" cy="6365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31856"/>
              </p:ext>
            </p:extLst>
          </p:nvPr>
        </p:nvGraphicFramePr>
        <p:xfrm>
          <a:off x="3923928" y="2996952"/>
          <a:ext cx="39274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4" name="Equação" r:id="rId6" imgW="2654280" imgH="507960" progId="Equation.3">
                  <p:embed/>
                </p:oleObj>
              </mc:Choice>
              <mc:Fallback>
                <p:oleObj name="Equação" r:id="rId6" imgW="2654280" imgH="50796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996952"/>
                        <a:ext cx="3927475" cy="7493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68108"/>
              </p:ext>
            </p:extLst>
          </p:nvPr>
        </p:nvGraphicFramePr>
        <p:xfrm>
          <a:off x="1331640" y="4149080"/>
          <a:ext cx="6768752" cy="1338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5" name="Equação" r:id="rId8" imgW="4863960" imgH="965160" progId="Equation.3">
                  <p:embed/>
                </p:oleObj>
              </mc:Choice>
              <mc:Fallback>
                <p:oleObj name="Equação" r:id="rId8" imgW="4863960" imgH="965160" progId="Equation.3">
                  <p:embed/>
                  <p:pic>
                    <p:nvPicPr>
                      <p:cNvPr id="0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9080"/>
                        <a:ext cx="6768752" cy="133871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800" dirty="0" smtClean="0"/>
              <a:t>4.2 FSK </a:t>
            </a:r>
            <a:r>
              <a:rPr lang="pt-BR" altLang="pt-BR" sz="2800" dirty="0"/>
              <a:t>com </a:t>
            </a:r>
            <a:r>
              <a:rPr lang="pt-BR" altLang="pt-BR" sz="2800" dirty="0" smtClean="0"/>
              <a:t>Chaveamento Mínimo - MSK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507288" cy="5373960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Exemplo: Relação entre formas de onda OQPSK e MSK</a:t>
            </a:r>
            <a:endParaRPr lang="pt-BR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79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640960" cy="792162"/>
          </a:xfrm>
        </p:spPr>
        <p:txBody>
          <a:bodyPr/>
          <a:lstStyle/>
          <a:p>
            <a:r>
              <a:rPr lang="pt-BR" altLang="pt-BR" sz="2800" dirty="0" smtClean="0"/>
              <a:t>4.3 FSK </a:t>
            </a:r>
            <a:r>
              <a:rPr lang="pt-BR" altLang="pt-BR" sz="2800" dirty="0"/>
              <a:t>com </a:t>
            </a:r>
            <a:r>
              <a:rPr lang="pt-BR" altLang="pt-BR" sz="2800" dirty="0" smtClean="0"/>
              <a:t>Chaveamento Mínimo Gaussiano - GMSK</a:t>
            </a:r>
            <a:endParaRPr lang="pt-BR" alt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51384"/>
            <a:ext cx="8507288" cy="5373960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GMSK</a:t>
            </a:r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-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Gaussian Minimum Shift-Keying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Popular nas comunicações sem fio onde restrições de largura de banda e baixo consumo de potência são vitais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Trata-se de um tipo de BFSK, mais precisamente, de MSK</a:t>
            </a:r>
            <a:endParaRPr lang="pt-BR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fluxo de bits retangular é passado por um filtro modelador de pulso gaussiano antes de ser modulado </a:t>
            </a:r>
          </a:p>
          <a:p>
            <a:pPr lvl="1"/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termo "gaussiano" refere-se à forma da </a:t>
            </a:r>
            <a:r>
              <a:rPr lang="pt-BR" sz="1800" dirty="0" smtClean="0">
                <a:solidFill>
                  <a:srgbClr val="FFC000"/>
                </a:solidFill>
              </a:rPr>
              <a:t>resposta ao impulso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do filtro modelador de pulso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essa modelagem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diminui o nível dos lóbulos laterais do espectro de potência do MSK </a:t>
            </a:r>
            <a:r>
              <a:rPr lang="pt-BR" sz="1800" dirty="0" smtClean="0">
                <a:solidFill>
                  <a:schemeClr val="tx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aumenta eficiência espectral</a:t>
            </a:r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pt-BR" sz="18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00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Supondo um canal sem ruído e sem distorções</a:t>
            </a:r>
            <a:r>
              <a:rPr lang="pt-BR" sz="2400" dirty="0"/>
              <a:t>, </a:t>
            </a:r>
            <a:r>
              <a:rPr lang="pt-BR" sz="2400" dirty="0" smtClean="0"/>
              <a:t>simule a </a:t>
            </a:r>
            <a:r>
              <a:rPr lang="pt-BR" sz="2400" dirty="0"/>
              <a:t>geração e </a:t>
            </a:r>
            <a:r>
              <a:rPr lang="pt-BR" sz="2400" dirty="0" smtClean="0"/>
              <a:t>a detecção, além da densidade espectral de potência para as seguintes técnicas:</a:t>
            </a:r>
            <a:endParaRPr lang="pt-BR" sz="2400" dirty="0"/>
          </a:p>
          <a:p>
            <a:pPr marL="711200"/>
            <a:r>
              <a:rPr lang="pt-BR" sz="2400" dirty="0" smtClean="0"/>
              <a:t>OQPSK</a:t>
            </a:r>
          </a:p>
          <a:p>
            <a:pPr marL="711200"/>
            <a:r>
              <a:rPr lang="pt-BR" sz="2400" dirty="0" smtClean="0"/>
              <a:t>DPSK</a:t>
            </a:r>
          </a:p>
          <a:p>
            <a:pPr marL="711200"/>
            <a:r>
              <a:rPr lang="pt-BR" sz="2400" i="1" dirty="0" smtClean="0"/>
              <a:t>M</a:t>
            </a:r>
            <a:r>
              <a:rPr lang="pt-BR" sz="2400" dirty="0" smtClean="0"/>
              <a:t>-PSK</a:t>
            </a:r>
          </a:p>
          <a:p>
            <a:pPr marL="711200"/>
            <a:r>
              <a:rPr lang="pt-BR" sz="2400" dirty="0" smtClean="0"/>
              <a:t>QAM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29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PSK é frequentemente usada por proporcionar alta eficiência em termos de largura de banda 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QPSK é muito robusta (eficiente em termos de potência), mas requer amplificação linear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OQPSK e </a:t>
            </a:r>
            <a:r>
              <a:rPr lang="el-GR" sz="2000" dirty="0" smtClean="0"/>
              <a:t>π</a:t>
            </a:r>
            <a:r>
              <a:rPr lang="pt-BR" sz="2000" dirty="0" smtClean="0"/>
              <a:t>/4-QPSK podem ser usadas para reduzir as variações do envelope do sinal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Esquemas multiníveis (</a:t>
            </a:r>
            <a:r>
              <a:rPr lang="pt-BR" sz="2000" i="1" dirty="0" err="1" smtClean="0"/>
              <a:t>M</a:t>
            </a:r>
            <a:r>
              <a:rPr lang="pt-BR" sz="2000" dirty="0" err="1" smtClean="0"/>
              <a:t>-ário</a:t>
            </a:r>
            <a:r>
              <a:rPr lang="pt-BR" sz="2000" dirty="0"/>
              <a:t>)</a:t>
            </a:r>
            <a:r>
              <a:rPr lang="pt-BR" sz="2000" dirty="0" smtClean="0"/>
              <a:t>, tais como 64-QAM, são bastante eficientes em termos de largura de banda, porém, são também </a:t>
            </a:r>
            <a:br>
              <a:rPr lang="pt-BR" sz="2000" dirty="0" smtClean="0"/>
            </a:br>
            <a:r>
              <a:rPr lang="pt-BR" sz="2000" dirty="0" smtClean="0"/>
              <a:t>mais susceptíveis ao ruído e requerem amplificação linear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Esquemas de envelope constante (tal como GMSK) podem ser usados, pois não precisam de amplificação linear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pt-BR" sz="2000" dirty="0" smtClean="0"/>
              <a:t>Recepção coerente proporciona melhor performance do que recepção diferencial, mas requer um receptor mais complexo</a:t>
            </a:r>
            <a:endParaRPr lang="pt-BR" sz="20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74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543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32859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sz="2400" b="1" dirty="0" smtClean="0">
                <a:solidFill>
                  <a:srgbClr val="FFFF00"/>
                </a:solidFill>
              </a:rPr>
              <a:t>Envelope Complexo</a:t>
            </a:r>
          </a:p>
          <a:p>
            <a:pPr lvl="1"/>
            <a:r>
              <a:rPr lang="pt-BR" sz="1800" b="1" dirty="0" smtClean="0"/>
              <a:t>Exemplo</a:t>
            </a:r>
            <a:r>
              <a:rPr lang="pt-BR" sz="1800" dirty="0" smtClean="0"/>
              <a:t>: </a:t>
            </a:r>
            <a:br>
              <a:rPr lang="pt-BR" sz="1800" dirty="0" smtClean="0"/>
            </a:b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Portadora senoidal de 1 GHz, modulada por sinal de dados de 10 MHz. </a:t>
            </a:r>
            <a:br>
              <a:rPr lang="pt-BR" sz="1800" dirty="0" smtClean="0"/>
            </a:b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Para monitorar as características dos </a:t>
            </a:r>
            <a:r>
              <a:rPr lang="pt-BR" sz="1800" dirty="0"/>
              <a:t>produtos de </a:t>
            </a:r>
            <a:r>
              <a:rPr lang="pt-BR" sz="1800" dirty="0" smtClean="0"/>
              <a:t>intermodulação IM3 e IM5 do sinal modulado próximo à portadora, a banda de frequência de 950 a 1050 MHz é mais do que suficiente para representar tais frequências. </a:t>
            </a:r>
            <a:br>
              <a:rPr lang="pt-BR" sz="1800" dirty="0" smtClean="0"/>
            </a:b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Se o sinal for representado como sinal analógico real (</a:t>
            </a:r>
            <a:r>
              <a:rPr lang="pt-BR" sz="1800" b="1" dirty="0" smtClean="0">
                <a:solidFill>
                  <a:srgbClr val="FFFF00"/>
                </a:solidFill>
              </a:rPr>
              <a:t>sinal real</a:t>
            </a:r>
            <a:r>
              <a:rPr lang="pt-BR" sz="1800" dirty="0" smtClean="0"/>
              <a:t>) então será necessário amostrá-lo em pelo menos 2100·MHz</a:t>
            </a:r>
            <a:r>
              <a:rPr lang="pt-BR" sz="1800" baseline="30000" dirty="0" smtClean="0"/>
              <a:t>1</a:t>
            </a:r>
            <a:r>
              <a:rPr lang="pt-BR" sz="1800" dirty="0" smtClean="0"/>
              <a:t> para modelar a faixa de 950 a 1050 MHz. </a:t>
            </a:r>
            <a:br>
              <a:rPr lang="pt-BR" sz="1800" dirty="0" smtClean="0"/>
            </a:b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Usando uma representação </a:t>
            </a:r>
            <a:r>
              <a:rPr lang="pt-BR" sz="1800" b="1" dirty="0" smtClean="0">
                <a:solidFill>
                  <a:srgbClr val="FFFF00"/>
                </a:solidFill>
              </a:rPr>
              <a:t>Envelope Complexo</a:t>
            </a:r>
            <a:r>
              <a:rPr lang="pt-BR" sz="1800" dirty="0" smtClean="0"/>
              <a:t>, a frequência de amostragem seria apenas de 100 MHz com frequência central de 1 GHz</a:t>
            </a: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/>
            </a:r>
            <a:br>
              <a:rPr lang="pt-BR" sz="1600" dirty="0" smtClean="0"/>
            </a:br>
            <a:endParaRPr lang="pt-BR" sz="1600" i="1" dirty="0">
              <a:latin typeface="Times New Roman" panose="02020603050405020304" pitchFamily="18" charset="0"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dirty="0" smtClean="0"/>
              <a:t>Mai/2016</a:t>
            </a:r>
            <a:endParaRPr lang="pt-BR" alt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dirty="0" smtClean="0"/>
              <a:t>Prof. Cláudio Fleury</a:t>
            </a:r>
            <a:endParaRPr lang="pt-BR" alt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8</a:t>
            </a:fld>
            <a:endParaRPr lang="pt-BR" altLang="pt-BR" dirty="0"/>
          </a:p>
        </p:txBody>
      </p:sp>
      <p:sp>
        <p:nvSpPr>
          <p:cNvPr id="10" name="CaixaDeTexto 9"/>
          <p:cNvSpPr txBox="1"/>
          <p:nvPr/>
        </p:nvSpPr>
        <p:spPr>
          <a:xfrm rot="16200000">
            <a:off x="-2508211" y="3524436"/>
            <a:ext cx="5400600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20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Teorema da Amostragem: 2 x frequência máxima de interesse, 1050 MHz</a:t>
            </a:r>
          </a:p>
        </p:txBody>
      </p:sp>
    </p:spTree>
    <p:extLst>
      <p:ext uri="{BB962C8B-B14F-4D97-AF65-F5344CB8AC3E}">
        <p14:creationId xmlns:p14="http://schemas.microsoft.com/office/powerpoint/2010/main" val="31156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solidFill>
                  <a:srgbClr val="FFC000"/>
                </a:solidFill>
              </a:rPr>
              <a:t>Revisão</a:t>
            </a:r>
            <a:endParaRPr lang="pt-BR" sz="3200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smtClean="0"/>
              <a:t>Representação de sinais complexos</a:t>
            </a:r>
            <a:r>
              <a:rPr lang="pt-BR" sz="2400" dirty="0" smtClean="0"/>
              <a:t>: </a:t>
            </a:r>
          </a:p>
          <a:p>
            <a:pPr lvl="2"/>
            <a:r>
              <a:rPr lang="pt-BR" sz="2000" dirty="0" smtClean="0"/>
              <a:t>Qualquer sinal banda passante pode ser representado por:</a:t>
            </a:r>
          </a:p>
          <a:p>
            <a:pPr lvl="2"/>
            <a:endParaRPr lang="pt-BR" sz="2000" dirty="0"/>
          </a:p>
          <a:p>
            <a:pPr lvl="2"/>
            <a:endParaRPr lang="pt-BR" sz="2000" dirty="0" smtClean="0"/>
          </a:p>
          <a:p>
            <a:pPr lvl="2"/>
            <a:endParaRPr lang="pt-BR" sz="2000" dirty="0"/>
          </a:p>
          <a:p>
            <a:pPr lvl="2"/>
            <a:r>
              <a:rPr lang="pt-BR" sz="2000" dirty="0" smtClean="0"/>
              <a:t>Outras representações equivalentes:</a:t>
            </a:r>
          </a:p>
          <a:p>
            <a:pPr lvl="2"/>
            <a:endParaRPr lang="pt-BR" sz="2000" dirty="0"/>
          </a:p>
          <a:p>
            <a:pPr lvl="2"/>
            <a:endParaRPr lang="pt-BR" sz="2000" dirty="0" smtClean="0"/>
          </a:p>
          <a:p>
            <a:pPr lvl="2"/>
            <a:endParaRPr lang="pt-BR" sz="2000" dirty="0"/>
          </a:p>
          <a:p>
            <a:pPr lvl="2"/>
            <a:endParaRPr lang="pt-BR" sz="2000" dirty="0" smtClean="0"/>
          </a:p>
          <a:p>
            <a:pPr lvl="2"/>
            <a:endParaRPr lang="pt-BR" dirty="0"/>
          </a:p>
          <a:p>
            <a:pPr lvl="2"/>
            <a:r>
              <a:rPr lang="pt-BR" sz="1800" dirty="0" smtClean="0"/>
              <a:t>Nos sistemas de comunicação modernos, sinais banda passante são frequentemente particionados em dois canais: </a:t>
            </a:r>
            <a:br>
              <a:rPr lang="pt-BR" sz="1800" dirty="0" smtClean="0"/>
            </a:br>
            <a:r>
              <a:rPr lang="pt-BR" sz="1800" dirty="0" smtClean="0"/>
              <a:t>um para 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lang="pt-BR" sz="1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/>
              <a:t> chamado de </a:t>
            </a:r>
            <a:r>
              <a:rPr lang="pt-BR" sz="1800" b="1" dirty="0" smtClean="0">
                <a:solidFill>
                  <a:srgbClr val="FFFF00"/>
                </a:solidFill>
              </a:rPr>
              <a:t>canal I</a:t>
            </a:r>
            <a:r>
              <a:rPr lang="pt-BR" sz="1800" dirty="0" smtClean="0"/>
              <a:t> (</a:t>
            </a:r>
            <a:r>
              <a:rPr lang="pt-BR" sz="1800" i="1" dirty="0" err="1" smtClean="0"/>
              <a:t>in-phase</a:t>
            </a:r>
            <a:r>
              <a:rPr lang="pt-BR" sz="1800" dirty="0" smtClean="0"/>
              <a:t>) e </a:t>
            </a:r>
            <a:br>
              <a:rPr lang="pt-BR" sz="1800" dirty="0" smtClean="0"/>
            </a:br>
            <a:r>
              <a:rPr lang="pt-BR" sz="1800" dirty="0" smtClean="0"/>
              <a:t>outro para </a:t>
            </a:r>
            <a:r>
              <a:rPr lang="pt-BR" sz="18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y</a:t>
            </a:r>
            <a:r>
              <a:rPr lang="pt-BR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lang="pt-BR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lang="pt-BR" sz="1800" dirty="0" smtClean="0"/>
              <a:t> chamado de </a:t>
            </a:r>
            <a:r>
              <a:rPr lang="pt-BR" sz="1800" b="1" dirty="0" smtClean="0">
                <a:solidFill>
                  <a:srgbClr val="FFFF00"/>
                </a:solidFill>
              </a:rPr>
              <a:t>canal </a:t>
            </a:r>
            <a:r>
              <a:rPr lang="pt-BR" sz="1800" b="1" dirty="0">
                <a:solidFill>
                  <a:srgbClr val="FFFF00"/>
                </a:solidFill>
              </a:rPr>
              <a:t>Q</a:t>
            </a:r>
            <a:r>
              <a:rPr lang="pt-BR" sz="1800" dirty="0" smtClean="0"/>
              <a:t> (</a:t>
            </a:r>
            <a:r>
              <a:rPr lang="pt-BR" sz="1800" i="1" dirty="0" err="1" smtClean="0"/>
              <a:t>quadrature-phase</a:t>
            </a:r>
            <a:r>
              <a:rPr lang="pt-BR" sz="1800" dirty="0" smtClean="0"/>
              <a:t>)</a:t>
            </a:r>
            <a:endParaRPr lang="pt-BR" sz="18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altLang="pt-BR" smtClean="0"/>
              <a:t>Mai/2016</a:t>
            </a:r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smtClean="0"/>
              <a:t>Prof. Cláudio Fleury</a:t>
            </a:r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6C04-924B-4B13-B340-49B26E1D54E7}" type="slidenum">
              <a:rPr lang="pt-BR" altLang="pt-BR" smtClean="0"/>
              <a:pPr/>
              <a:t>9</a:t>
            </a:fld>
            <a:endParaRPr lang="pt-BR" alt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572000" y="692696"/>
            <a:ext cx="3960440" cy="4572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2"/>
                </a:solidFill>
              </a:rPr>
              <a:t>Casos especiais de sinalização modulada em ângulo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143957"/>
              </p:ext>
            </p:extLst>
          </p:nvPr>
        </p:nvGraphicFramePr>
        <p:xfrm>
          <a:off x="1688438" y="2019300"/>
          <a:ext cx="46720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8" name="Equação" r:id="rId4" imgW="3340080" imgH="698400" progId="Equation.3">
                  <p:embed/>
                </p:oleObj>
              </mc:Choice>
              <mc:Fallback>
                <p:oleObj name="Equação" r:id="rId4" imgW="3340080" imgH="69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438" y="2019300"/>
                        <a:ext cx="4672012" cy="977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14753"/>
              </p:ext>
            </p:extLst>
          </p:nvPr>
        </p:nvGraphicFramePr>
        <p:xfrm>
          <a:off x="1691680" y="3501008"/>
          <a:ext cx="3871913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9" name="Equação" r:id="rId6" imgW="2768400" imgH="1295280" progId="Equation.3">
                  <p:embed/>
                </p:oleObj>
              </mc:Choice>
              <mc:Fallback>
                <p:oleObj name="Equação" r:id="rId6" imgW="276840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501008"/>
                        <a:ext cx="3871913" cy="18161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aixaDeTexto 9"/>
          <p:cNvSpPr txBox="1"/>
          <p:nvPr/>
        </p:nvSpPr>
        <p:spPr>
          <a:xfrm rot="16200000">
            <a:off x="-1106443" y="4790864"/>
            <a:ext cx="2520280" cy="2286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Teorema, </a:t>
            </a:r>
            <a:r>
              <a:rPr lang="pt-BR" sz="12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Couch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II, 5th 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., </a:t>
            </a: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p. </a:t>
            </a:r>
            <a:r>
              <a:rPr lang="pt-BR" sz="1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228</a:t>
            </a:r>
          </a:p>
        </p:txBody>
      </p:sp>
      <p:sp>
        <p:nvSpPr>
          <p:cNvPr id="11" name="Elipse 10"/>
          <p:cNvSpPr/>
          <p:nvPr/>
        </p:nvSpPr>
        <p:spPr>
          <a:xfrm>
            <a:off x="5508104" y="22768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5940152" y="2492896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804248" y="2348880"/>
            <a:ext cx="1368152" cy="28803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rgbClr val="FFC000"/>
                </a:solidFill>
              </a:rPr>
              <a:t>Sinal modulado</a:t>
            </a:r>
          </a:p>
        </p:txBody>
      </p:sp>
      <p:sp>
        <p:nvSpPr>
          <p:cNvPr id="15" name="Elipse 14"/>
          <p:cNvSpPr/>
          <p:nvPr/>
        </p:nvSpPr>
        <p:spPr>
          <a:xfrm>
            <a:off x="2267744" y="2304237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2483768" y="3140968"/>
            <a:ext cx="43204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804248" y="2780928"/>
            <a:ext cx="2088232" cy="6480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pt-BR" sz="1200" dirty="0" smtClean="0">
                <a:solidFill>
                  <a:srgbClr val="FFC000"/>
                </a:solidFill>
              </a:rPr>
              <a:t>Função do sinal modulante</a:t>
            </a:r>
          </a:p>
          <a:p>
            <a:pPr algn="ctr"/>
            <a:r>
              <a:rPr lang="pt-BR" sz="1200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g</a:t>
            </a:r>
            <a:r>
              <a:rPr lang="pt-BR" sz="1200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(</a:t>
            </a:r>
            <a:r>
              <a:rPr lang="pt-BR" sz="1200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t</a:t>
            </a:r>
            <a:r>
              <a:rPr lang="pt-BR" sz="1200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) = </a:t>
            </a:r>
            <a:r>
              <a:rPr lang="pt-BR" sz="1200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g</a:t>
            </a:r>
            <a:r>
              <a:rPr lang="pt-BR" sz="1200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[</a:t>
            </a:r>
            <a:r>
              <a:rPr lang="pt-BR" sz="1200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m</a:t>
            </a:r>
            <a:r>
              <a:rPr lang="pt-BR" sz="1200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(</a:t>
            </a:r>
            <a:r>
              <a:rPr lang="pt-BR" sz="1200" i="1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t</a:t>
            </a:r>
            <a:r>
              <a:rPr lang="pt-BR" sz="1200" dirty="0" smtClean="0">
                <a:solidFill>
                  <a:srgbClr val="FFC000"/>
                </a:solidFill>
                <a:latin typeface="Times New Roman" panose="02020603050405020304" pitchFamily="18" charset="0"/>
              </a:rPr>
              <a:t>)]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2483768" y="2736285"/>
            <a:ext cx="0" cy="4046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 presentation slides">
  <a:themeElements>
    <a:clrScheme name="GD_BusPres_01_TP01136794  3">
      <a:dk1>
        <a:srgbClr val="152A83"/>
      </a:dk1>
      <a:lt1>
        <a:srgbClr val="FFFFFF"/>
      </a:lt1>
      <a:dk2>
        <a:srgbClr val="0066CC"/>
      </a:dk2>
      <a:lt2>
        <a:srgbClr val="9CD5F4"/>
      </a:lt2>
      <a:accent1>
        <a:srgbClr val="BE9932"/>
      </a:accent1>
      <a:accent2>
        <a:srgbClr val="2A99EC"/>
      </a:accent2>
      <a:accent3>
        <a:srgbClr val="AAB8E2"/>
      </a:accent3>
      <a:accent4>
        <a:srgbClr val="DADADA"/>
      </a:accent4>
      <a:accent5>
        <a:srgbClr val="DBCAAD"/>
      </a:accent5>
      <a:accent6>
        <a:srgbClr val="258AD6"/>
      </a:accent6>
      <a:hlink>
        <a:srgbClr val="70B040"/>
      </a:hlink>
      <a:folHlink>
        <a:srgbClr val="6B8ED3"/>
      </a:folHlink>
    </a:clrScheme>
    <a:fontScheme name="GD_BusPres_01_TP01136794 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36000" rIns="36000" rtlCol="0" anchor="ctr" anchorCtr="0">
        <a:normAutofit/>
      </a:bodyPr>
      <a:lstStyle>
        <a:defPPr algn="ctr">
          <a:defRPr sz="1400" dirty="0" smtClean="0">
            <a:solidFill>
              <a:schemeClr val="bg1">
                <a:lumMod val="20000"/>
                <a:lumOff val="80000"/>
              </a:schemeClr>
            </a:solidFill>
          </a:defRPr>
        </a:defPPr>
      </a:lstStyle>
    </a:txDef>
  </a:objectDefaults>
  <a:extraClrSchemeLst>
    <a:extraClrScheme>
      <a:clrScheme name="GD_BusPres_01_TP01136794  1">
        <a:dk1>
          <a:srgbClr val="000066"/>
        </a:dk1>
        <a:lt1>
          <a:srgbClr val="FFFFFF"/>
        </a:lt1>
        <a:dk2>
          <a:srgbClr val="006699"/>
        </a:dk2>
        <a:lt2>
          <a:srgbClr val="EEE378"/>
        </a:lt2>
        <a:accent1>
          <a:srgbClr val="69C828"/>
        </a:accent1>
        <a:accent2>
          <a:srgbClr val="E68B30"/>
        </a:accent2>
        <a:accent3>
          <a:srgbClr val="AAB8CA"/>
        </a:accent3>
        <a:accent4>
          <a:srgbClr val="DADADA"/>
        </a:accent4>
        <a:accent5>
          <a:srgbClr val="B9E0AC"/>
        </a:accent5>
        <a:accent6>
          <a:srgbClr val="D07D2A"/>
        </a:accent6>
        <a:hlink>
          <a:srgbClr val="0FAAE1"/>
        </a:hlink>
        <a:folHlink>
          <a:srgbClr val="547FE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D_BusPres_01_TP01136794  2">
        <a:dk1>
          <a:srgbClr val="0F4334"/>
        </a:dk1>
        <a:lt1>
          <a:srgbClr val="FFFFFF"/>
        </a:lt1>
        <a:dk2>
          <a:srgbClr val="43BD4C"/>
        </a:dk2>
        <a:lt2>
          <a:srgbClr val="F0F7BD"/>
        </a:lt2>
        <a:accent1>
          <a:srgbClr val="B2B838"/>
        </a:accent1>
        <a:accent2>
          <a:srgbClr val="E68B30"/>
        </a:accent2>
        <a:accent3>
          <a:srgbClr val="B0DBB2"/>
        </a:accent3>
        <a:accent4>
          <a:srgbClr val="DADADA"/>
        </a:accent4>
        <a:accent5>
          <a:srgbClr val="D5D8AE"/>
        </a:accent5>
        <a:accent6>
          <a:srgbClr val="D07D2A"/>
        </a:accent6>
        <a:hlink>
          <a:srgbClr val="3FB180"/>
        </a:hlink>
        <a:folHlink>
          <a:srgbClr val="3BA7E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D_BusPres_01_TP01136794  3">
        <a:dk1>
          <a:srgbClr val="152A83"/>
        </a:dk1>
        <a:lt1>
          <a:srgbClr val="FFFFFF"/>
        </a:lt1>
        <a:dk2>
          <a:srgbClr val="0066CC"/>
        </a:dk2>
        <a:lt2>
          <a:srgbClr val="9CD5F4"/>
        </a:lt2>
        <a:accent1>
          <a:srgbClr val="BE9932"/>
        </a:accent1>
        <a:accent2>
          <a:srgbClr val="2A99EC"/>
        </a:accent2>
        <a:accent3>
          <a:srgbClr val="AAB8E2"/>
        </a:accent3>
        <a:accent4>
          <a:srgbClr val="DADADA"/>
        </a:accent4>
        <a:accent5>
          <a:srgbClr val="DBCAAD"/>
        </a:accent5>
        <a:accent6>
          <a:srgbClr val="258AD6"/>
        </a:accent6>
        <a:hlink>
          <a:srgbClr val="70B040"/>
        </a:hlink>
        <a:folHlink>
          <a:srgbClr val="6B8ED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 slides</Template>
  <TotalTime>10177</TotalTime>
  <Words>6182</Words>
  <Application>Microsoft Office PowerPoint</Application>
  <PresentationFormat>Apresentação na tela (4:3)</PresentationFormat>
  <Paragraphs>1217</Paragraphs>
  <Slides>74</Slides>
  <Notes>67</Notes>
  <HiddenSlides>8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74</vt:i4>
      </vt:variant>
    </vt:vector>
  </HeadingPairs>
  <TitlesOfParts>
    <vt:vector size="77" baseType="lpstr">
      <vt:lpstr>Sample presentation slides</vt:lpstr>
      <vt:lpstr>Equação</vt:lpstr>
      <vt:lpstr>MSDraw</vt:lpstr>
      <vt:lpstr>Transmissão Digital em Banda Passante</vt:lpstr>
      <vt:lpstr>Agenda</vt:lpstr>
      <vt:lpstr> Objetivos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Revisão</vt:lpstr>
      <vt:lpstr>1. Introdução</vt:lpstr>
      <vt:lpstr>1. Introdução</vt:lpstr>
      <vt:lpstr>1. Introdução</vt:lpstr>
      <vt:lpstr>1. Introdução</vt:lpstr>
      <vt:lpstr>1. Introdução</vt:lpstr>
      <vt:lpstr>1. Introdução</vt:lpstr>
      <vt:lpstr> 1. Introdução</vt:lpstr>
      <vt:lpstr>1. Introdução</vt:lpstr>
      <vt:lpstr>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 2. Chaveamento Binário de Amplitude</vt:lpstr>
      <vt:lpstr>BASK</vt:lpstr>
      <vt:lpstr>BASK</vt:lpstr>
      <vt:lpstr>BASK</vt:lpstr>
      <vt:lpstr> 3. Chaveamento de Fase</vt:lpstr>
      <vt:lpstr> 3.1 Chaveamento Binário de Fase</vt:lpstr>
      <vt:lpstr> 3.1 Chaveamento Binário de Fase</vt:lpstr>
      <vt:lpstr> 3.1 Chaveamento Binário de Fase</vt:lpstr>
      <vt:lpstr>3.1 Chaveamento Binário de Fase</vt:lpstr>
      <vt:lpstr>3.1 Chaveamento Binário de Fase</vt:lpstr>
      <vt:lpstr>3.1 Chaveamento Binário de Fase</vt:lpstr>
      <vt:lpstr>3.1 Chaveamento Binário de Fase</vt:lpstr>
      <vt:lpstr>3.1 Chaveamento Binário de Fase</vt:lpstr>
      <vt:lpstr>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 3.2 Chaveamento em Quadratura de Fase</vt:lpstr>
      <vt:lpstr>3.3 Chav. em Quadratura de Fase Deslocada</vt:lpstr>
      <vt:lpstr>3.3 Chav. em Quadratura de Fase Deslocada</vt:lpstr>
      <vt:lpstr>4. Chaveamento Binário de Frequência</vt:lpstr>
      <vt:lpstr>4. Chaveamento Binário de Frequência</vt:lpstr>
      <vt:lpstr>4. Chaveamento Binário de Frequência</vt:lpstr>
      <vt:lpstr>4. Chaveamento Binário de Frequência</vt:lpstr>
      <vt:lpstr>4.1 FSK com Fase Contínua</vt:lpstr>
      <vt:lpstr>4.1 FSK com Fase Contínua</vt:lpstr>
      <vt:lpstr> 4.1 FSK com Fase Contínua</vt:lpstr>
      <vt:lpstr>4.2 FSK com Chaveamento Mínimo - MSK</vt:lpstr>
      <vt:lpstr>4.2 FSK com Chaveamento Mínimo - MSK</vt:lpstr>
      <vt:lpstr>4.3 FSK com Chaveamento Mínimo Gaussiano - GMSK</vt:lpstr>
      <vt:lpstr>Estudos</vt:lpstr>
      <vt:lpstr>Resumo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Transmissão em Banda Base</dc:title>
  <dc:creator>Windows User</dc:creator>
  <cp:lastModifiedBy>Windows User</cp:lastModifiedBy>
  <cp:revision>285</cp:revision>
  <cp:lastPrinted>2017-06-20T20:30:07Z</cp:lastPrinted>
  <dcterms:created xsi:type="dcterms:W3CDTF">2016-04-17T19:52:48Z</dcterms:created>
  <dcterms:modified xsi:type="dcterms:W3CDTF">2017-08-29T01:22:15Z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TC011367951046</vt:lpwstr>
  </property>
</Properties>
</file>